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1" r:id="rId2"/>
    <p:sldMasterId id="2147483667" r:id="rId3"/>
  </p:sldMasterIdLst>
  <p:notesMasterIdLst>
    <p:notesMasterId r:id="rId40"/>
  </p:notesMasterIdLst>
  <p:sldIdLst>
    <p:sldId id="257" r:id="rId4"/>
    <p:sldId id="300" r:id="rId5"/>
    <p:sldId id="292" r:id="rId6"/>
    <p:sldId id="298" r:id="rId7"/>
    <p:sldId id="302" r:id="rId8"/>
    <p:sldId id="301" r:id="rId9"/>
    <p:sldId id="321" r:id="rId10"/>
    <p:sldId id="330" r:id="rId11"/>
    <p:sldId id="308" r:id="rId12"/>
    <p:sldId id="303" r:id="rId13"/>
    <p:sldId id="293" r:id="rId14"/>
    <p:sldId id="307" r:id="rId15"/>
    <p:sldId id="306" r:id="rId16"/>
    <p:sldId id="305" r:id="rId17"/>
    <p:sldId id="304" r:id="rId18"/>
    <p:sldId id="294" r:id="rId19"/>
    <p:sldId id="295" r:id="rId20"/>
    <p:sldId id="313" r:id="rId21"/>
    <p:sldId id="319" r:id="rId22"/>
    <p:sldId id="310" r:id="rId23"/>
    <p:sldId id="311" r:id="rId24"/>
    <p:sldId id="314" r:id="rId25"/>
    <p:sldId id="315" r:id="rId26"/>
    <p:sldId id="316" r:id="rId27"/>
    <p:sldId id="317" r:id="rId28"/>
    <p:sldId id="296" r:id="rId29"/>
    <p:sldId id="297" r:id="rId30"/>
    <p:sldId id="318" r:id="rId31"/>
    <p:sldId id="322" r:id="rId32"/>
    <p:sldId id="312" r:id="rId33"/>
    <p:sldId id="323" r:id="rId34"/>
    <p:sldId id="327" r:id="rId35"/>
    <p:sldId id="325" r:id="rId36"/>
    <p:sldId id="326" r:id="rId37"/>
    <p:sldId id="309" r:id="rId38"/>
    <p:sldId id="329" r:id="rId39"/>
  </p:sldIdLst>
  <p:sldSz cx="12192000" cy="6858000"/>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8" autoAdjust="0"/>
    <p:restoredTop sz="70879" autoAdjust="0"/>
  </p:normalViewPr>
  <p:slideViewPr>
    <p:cSldViewPr>
      <p:cViewPr varScale="1">
        <p:scale>
          <a:sx n="82" d="100"/>
          <a:sy n="82" d="100"/>
        </p:scale>
        <p:origin x="144"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6/4/2019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842616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a:t>
            </a:fld>
            <a:endParaRPr lang="en-US"/>
          </a:p>
        </p:txBody>
      </p:sp>
    </p:spTree>
    <p:extLst>
      <p:ext uri="{BB962C8B-B14F-4D97-AF65-F5344CB8AC3E}">
        <p14:creationId xmlns:p14="http://schemas.microsoft.com/office/powerpoint/2010/main" val="411212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a:t>
            </a:r>
            <a:r>
              <a:rPr lang="en-GB" baseline="0" dirty="0"/>
              <a:t> might have seen this, when you close Outlook, you have an unsaved e-mail and it pops up this message.  It’s great, I can Cancel and head back to see what I changed in the e-mail.</a:t>
            </a:r>
          </a:p>
          <a:p>
            <a:endParaRPr lang="en-GB" baseline="0" dirty="0"/>
          </a:p>
          <a:p>
            <a:r>
              <a:rPr lang="en-GB" baseline="0" dirty="0"/>
              <a:t>…. which is great, unless you close down the machine, which closes Outlook, which throws up this dialog, but you can’t go back to view the e-mail that’s changed, Cancel doesn’t work.  You just have to click Yes because, you have NO IDEA what you might be losing.</a:t>
            </a:r>
          </a:p>
          <a:p>
            <a:endParaRPr lang="en-GB" baseline="0" dirty="0"/>
          </a:p>
          <a:p>
            <a:r>
              <a:rPr lang="en-GB" b="1" baseline="0" dirty="0"/>
              <a:t>YOU SHOULD NEVER HAVE BEEN ASKED – IT SHOULD HAVE SAVED CHANGES AS DRAFTS BECAUSE IT’S THE ONLY SENSIBLE THING TO DO. REALLY. I MEAN REALLY. </a:t>
            </a:r>
          </a:p>
          <a:p>
            <a:endParaRPr lang="en-GB" b="1" baseline="0" dirty="0"/>
          </a:p>
          <a:p>
            <a:r>
              <a:rPr lang="en-GB" b="1" i="1" baseline="0" dirty="0"/>
              <a:t>I MEAN WHO LET THIS OUT IN THE FINISHED CODE?</a:t>
            </a:r>
            <a:endParaRPr lang="en-GB" b="1" i="1"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dirty="0"/>
          </a:p>
        </p:txBody>
      </p:sp>
    </p:spTree>
    <p:extLst>
      <p:ext uri="{BB962C8B-B14F-4D97-AF65-F5344CB8AC3E}">
        <p14:creationId xmlns:p14="http://schemas.microsoft.com/office/powerpoint/2010/main" val="252930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Outlook closing dialog</a:t>
            </a:r>
          </a:p>
          <a:p>
            <a:r>
              <a:rPr lang="en-GB" dirty="0"/>
              <a:t>	A sensible dialog from Outlook, when you exit, letting you know you have an unsaved e-mail or calendar appointment</a:t>
            </a:r>
          </a:p>
          <a:p>
            <a:endParaRPr lang="en-GB" dirty="0"/>
          </a:p>
          <a:p>
            <a:r>
              <a:rPr lang="en-GB" dirty="0"/>
              <a:t>Closing</a:t>
            </a:r>
            <a:r>
              <a:rPr lang="en-GB" baseline="0" dirty="0"/>
              <a:t> Windows</a:t>
            </a:r>
          </a:p>
          <a:p>
            <a:r>
              <a:rPr lang="en-GB" dirty="0"/>
              <a:t>	This closes down Outlook, closing main window,</a:t>
            </a:r>
            <a:r>
              <a:rPr lang="en-GB" baseline="0" dirty="0"/>
              <a:t> but Cancel is now completely pointless</a:t>
            </a:r>
          </a:p>
          <a:p>
            <a:r>
              <a:rPr lang="en-GB" baseline="0" dirty="0"/>
              <a:t>	</a:t>
            </a:r>
            <a:r>
              <a:rPr lang="en-GB" dirty="0"/>
              <a:t>The same dialog, but completely unusable.</a:t>
            </a:r>
          </a:p>
          <a:p>
            <a:endParaRPr lang="en-GB" dirty="0"/>
          </a:p>
          <a:p>
            <a:r>
              <a:rPr lang="en-GB" dirty="0"/>
              <a:t>IMHO – Just save as drafts</a:t>
            </a:r>
            <a:r>
              <a:rPr lang="en-GB" baseline="0" dirty="0"/>
              <a:t> (for e-mail) and maybe even as drafts for other unsaved items, and mention to user the next time they start.</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dirty="0"/>
          </a:p>
        </p:txBody>
      </p:sp>
    </p:spTree>
    <p:extLst>
      <p:ext uri="{BB962C8B-B14F-4D97-AF65-F5344CB8AC3E}">
        <p14:creationId xmlns:p14="http://schemas.microsoft.com/office/powerpoint/2010/main" val="343361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The ATM issue is a classic issue of making a user feel</a:t>
            </a:r>
            <a:r>
              <a:rPr lang="en-GB" baseline="0" dirty="0"/>
              <a:t> stupid.</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dirty="0"/>
          </a:p>
        </p:txBody>
      </p:sp>
    </p:spTree>
    <p:extLst>
      <p:ext uri="{BB962C8B-B14F-4D97-AF65-F5344CB8AC3E}">
        <p14:creationId xmlns:p14="http://schemas.microsoft.com/office/powerpoint/2010/main" val="292723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Nexus 9 running Android Lollipop</a:t>
            </a:r>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34994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78341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298150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Don’t</a:t>
            </a:r>
            <a:r>
              <a:rPr lang="en-GB" baseline="0" dirty="0"/>
              <a:t> spam</a:t>
            </a:r>
          </a:p>
          <a:p>
            <a:pPr lvl="1"/>
            <a:r>
              <a:rPr lang="en-GB" dirty="0"/>
              <a:t>Notifications can become like e-mail spam, and will get ignored</a:t>
            </a:r>
          </a:p>
          <a:p>
            <a:pPr lvl="1"/>
            <a:r>
              <a:rPr lang="en-GB" dirty="0"/>
              <a:t>Users will switch off your notifications on mobile devices for badly behaved applications</a:t>
            </a:r>
          </a:p>
          <a:p>
            <a:endParaRPr lang="en-GB" dirty="0"/>
          </a:p>
          <a:p>
            <a:r>
              <a:rPr lang="en-GB" dirty="0"/>
              <a:t>Geeky messaging</a:t>
            </a:r>
          </a:p>
          <a:p>
            <a:pPr lvl="1"/>
            <a:r>
              <a:rPr lang="en-GB" dirty="0"/>
              <a:t>At best it can be incomprehensible, at worst, intimidating</a:t>
            </a:r>
          </a:p>
          <a:p>
            <a:pPr lvl="1"/>
            <a:r>
              <a:rPr lang="en-GB" dirty="0"/>
              <a:t>All professions have their own language and terminology – think how much you enjoy reading a legal contract</a:t>
            </a:r>
          </a:p>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246941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160899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And here is my bus</a:t>
            </a:r>
            <a:r>
              <a:rPr lang="en-GB" baseline="0" dirty="0"/>
              <a:t> stop in London, rebooting, and letting me know it’s IP address.</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621712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19</a:t>
            </a:fld>
            <a:endParaRPr lang="en-US"/>
          </a:p>
        </p:txBody>
      </p:sp>
    </p:spTree>
    <p:extLst>
      <p:ext uri="{BB962C8B-B14F-4D97-AF65-F5344CB8AC3E}">
        <p14:creationId xmlns:p14="http://schemas.microsoft.com/office/powerpoint/2010/main" val="17669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53649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Outlook</a:t>
            </a:r>
            <a:r>
              <a:rPr lang="en-GB" baseline="0" dirty="0"/>
              <a:t> dialog</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	</a:t>
            </a:r>
            <a:r>
              <a:rPr lang="en-GB" dirty="0"/>
              <a:t>With no e-mail title, or calendar details, you really don’t know what you might be saving</a:t>
            </a:r>
          </a:p>
          <a:p>
            <a:endParaRPr lang="en-GB" baseline="0" dirty="0"/>
          </a:p>
          <a:p>
            <a:endParaRPr lang="en-GB" baseline="0" dirty="0"/>
          </a:p>
          <a:p>
            <a:r>
              <a:rPr lang="en-GB" baseline="0" dirty="0"/>
              <a:t>iOS keyboard</a:t>
            </a:r>
          </a:p>
          <a:p>
            <a:pPr lvl="1"/>
            <a:r>
              <a:rPr lang="en-GB" dirty="0"/>
              <a:t>An attempt to be skeuomorphic and replicate a real world keyboard?</a:t>
            </a:r>
          </a:p>
          <a:p>
            <a:pPr lvl="1"/>
            <a:r>
              <a:rPr lang="en-GB" dirty="0"/>
              <a:t>This means it doesn’t take advantage of the ability for an on screen keyboard to show if it is in lower or upper case</a:t>
            </a:r>
          </a:p>
          <a:p>
            <a:pPr lvl="1"/>
            <a:r>
              <a:rPr lang="en-GB" b="1" dirty="0"/>
              <a:t>FIXED IN iOS9</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20</a:t>
            </a:fld>
            <a:endParaRPr lang="en-US"/>
          </a:p>
        </p:txBody>
      </p:sp>
    </p:spTree>
    <p:extLst>
      <p:ext uri="{BB962C8B-B14F-4D97-AF65-F5344CB8AC3E}">
        <p14:creationId xmlns:p14="http://schemas.microsoft.com/office/powerpoint/2010/main" val="66196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Hotel in Leeds at DDD North conference.  Whoever makes the signs disagrees with whoever</a:t>
            </a:r>
            <a:r>
              <a:rPr lang="en-GB" baseline="0" dirty="0"/>
              <a:t> makes the lifts.</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4184047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Click</a:t>
            </a:r>
            <a:r>
              <a:rPr lang="en-GB" baseline="0" dirty="0"/>
              <a:t> the physical </a:t>
            </a:r>
            <a:r>
              <a:rPr lang="en-GB" b="1" baseline="0" dirty="0"/>
              <a:t>MENU</a:t>
            </a:r>
            <a:r>
              <a:rPr lang="en-GB" b="0" baseline="0" dirty="0"/>
              <a:t> button </a:t>
            </a:r>
            <a:r>
              <a:rPr lang="en-GB" b="0" i="1" baseline="0" dirty="0"/>
              <a:t>on the home screen</a:t>
            </a:r>
            <a:r>
              <a:rPr lang="en-GB" b="0" i="0" baseline="0" dirty="0"/>
              <a:t> and you get a settings cog icon.</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22</a:t>
            </a:fld>
            <a:endParaRPr lang="en-US"/>
          </a:p>
        </p:txBody>
      </p:sp>
    </p:spTree>
    <p:extLst>
      <p:ext uri="{BB962C8B-B14F-4D97-AF65-F5344CB8AC3E}">
        <p14:creationId xmlns:p14="http://schemas.microsoft.com/office/powerpoint/2010/main" val="2756927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Swipe</a:t>
            </a:r>
            <a:r>
              <a:rPr lang="en-GB" baseline="0" dirty="0"/>
              <a:t> down from anywhere, settings is now a graphic equaliser, no longer a cog.</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195366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Note: swipe down </a:t>
            </a:r>
            <a:r>
              <a:rPr lang="en-GB" b="1" dirty="0"/>
              <a:t>MUST </a:t>
            </a:r>
            <a:r>
              <a:rPr lang="en-GB" b="0" dirty="0"/>
              <a:t>be</a:t>
            </a:r>
            <a:r>
              <a:rPr lang="en-GB" b="0" baseline="0" dirty="0"/>
              <a:t> on right hand top area, it’s back to a cog from an equalizer.</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24</a:t>
            </a:fld>
            <a:endParaRPr lang="en-US"/>
          </a:p>
        </p:txBody>
      </p:sp>
    </p:spTree>
    <p:extLst>
      <p:ext uri="{BB962C8B-B14F-4D97-AF65-F5344CB8AC3E}">
        <p14:creationId xmlns:p14="http://schemas.microsoft.com/office/powerpoint/2010/main" val="1899423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Note: swipe down</a:t>
            </a:r>
            <a:r>
              <a:rPr lang="en-GB" b="1" baseline="0" dirty="0"/>
              <a:t> </a:t>
            </a:r>
            <a:r>
              <a:rPr lang="en-GB" b="0" baseline="0" dirty="0"/>
              <a:t>back to being anywhere on top area, and brings up notification pane, which you can click near the top left, to show the settings cog which you can now click on.</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25</a:t>
            </a:fld>
            <a:endParaRPr lang="en-US"/>
          </a:p>
        </p:txBody>
      </p:sp>
    </p:spTree>
    <p:extLst>
      <p:ext uri="{BB962C8B-B14F-4D97-AF65-F5344CB8AC3E}">
        <p14:creationId xmlns:p14="http://schemas.microsoft.com/office/powerpoint/2010/main" val="1477139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Hotel lift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	other real world examples; doors with PUSH and PULL on them</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Who moved my cheese?</a:t>
            </a:r>
          </a:p>
          <a:p>
            <a:pPr lvl="1"/>
            <a:r>
              <a:rPr lang="en-GB" dirty="0"/>
              <a:t>Think about what your changes might do to existing users, like Android settings</a:t>
            </a:r>
          </a:p>
          <a:p>
            <a:pPr lvl="1"/>
            <a:r>
              <a:rPr lang="en-GB" dirty="0"/>
              <a:t>Change can be good, and users can be happy with them, if you help them understand what has changed; in app tours really help here.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a:t>Ctl+F</a:t>
            </a:r>
            <a:r>
              <a:rPr lang="en-GB" baseline="0" dirty="0"/>
              <a:t> in Outlook</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	No way should this forward a message, really. I mean really.  Apparently this was</a:t>
            </a:r>
            <a:r>
              <a:rPr lang="en-GB" baseline="0" dirty="0"/>
              <a:t> a feature request – Google it to find out who request it!</a:t>
            </a: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Browser shortcut keys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err="1"/>
              <a:t>Alt+F</a:t>
            </a:r>
            <a:r>
              <a:rPr lang="en-GB" dirty="0"/>
              <a:t> in a browser brings up the File menu</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	unless you have a </a:t>
            </a:r>
            <a:r>
              <a:rPr lang="en-GB" dirty="0" err="1"/>
              <a:t>Youtube</a:t>
            </a:r>
            <a:r>
              <a:rPr lang="en-GB" dirty="0"/>
              <a:t> video, they sensibly use the F key for </a:t>
            </a:r>
            <a:r>
              <a:rPr lang="en-GB" b="1" dirty="0"/>
              <a:t>F</a:t>
            </a:r>
            <a:r>
              <a:rPr lang="en-GB" dirty="0"/>
              <a:t>ull Screen, but didn’t check for a modifier key, so override </a:t>
            </a:r>
            <a:r>
              <a:rPr lang="en-GB" dirty="0" err="1"/>
              <a:t>Alt+F</a:t>
            </a:r>
            <a:r>
              <a:rPr lang="en-GB" dirty="0"/>
              <a:t> as well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a:p>
        </p:txBody>
      </p:sp>
    </p:spTree>
    <p:extLst>
      <p:ext uri="{BB962C8B-B14F-4D97-AF65-F5344CB8AC3E}">
        <p14:creationId xmlns:p14="http://schemas.microsoft.com/office/powerpoint/2010/main" val="3356674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This is a IMHO – while it’s clear Outlook.com</a:t>
            </a:r>
            <a:r>
              <a:rPr lang="en-GB" baseline="0" dirty="0"/>
              <a:t> implementing a Windows Phone look and feel on Android is very wrong, you could argue that Spotify should use standard Android controls, but anyone who uses Spotify across multiple platforms; mobile, desktop, web …. this makes more sense.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27</a:t>
            </a:fld>
            <a:endParaRPr lang="en-US"/>
          </a:p>
        </p:txBody>
      </p:sp>
    </p:spTree>
    <p:extLst>
      <p:ext uri="{BB962C8B-B14F-4D97-AF65-F5344CB8AC3E}">
        <p14:creationId xmlns:p14="http://schemas.microsoft.com/office/powerpoint/2010/main" val="2254104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a:t>If</a:t>
            </a:r>
            <a:r>
              <a:rPr lang="en-GB" baseline="0"/>
              <a:t> you do move someone’s cheese – let them know where it now is.</a:t>
            </a:r>
            <a:endParaRPr lang="en-GB"/>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28</a:t>
            </a:fld>
            <a:endParaRPr lang="en-US"/>
          </a:p>
        </p:txBody>
      </p:sp>
    </p:spTree>
    <p:extLst>
      <p:ext uri="{BB962C8B-B14F-4D97-AF65-F5344CB8AC3E}">
        <p14:creationId xmlns:p14="http://schemas.microsoft.com/office/powerpoint/2010/main" val="341873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When I was accidently triggering Cortana by holding</a:t>
            </a:r>
            <a:r>
              <a:rPr lang="en-GB" baseline="0" dirty="0"/>
              <a:t> down the search button on my Windows Phone, a colleague used Siri (took him three attempts) to send me a text message, I replied with ‘Piss off’ (in one attempt – lol), however, it was automatically edited before sending the text.</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29</a:t>
            </a:fld>
            <a:endParaRPr lang="en-US"/>
          </a:p>
        </p:txBody>
      </p:sp>
    </p:spTree>
    <p:extLst>
      <p:ext uri="{BB962C8B-B14F-4D97-AF65-F5344CB8AC3E}">
        <p14:creationId xmlns:p14="http://schemas.microsoft.com/office/powerpoint/2010/main" val="231192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3009691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Good – dates</a:t>
            </a:r>
          </a:p>
          <a:p>
            <a:r>
              <a:rPr lang="en-GB"/>
              <a:t>	Nag to correct, swap and execute</a:t>
            </a:r>
            <a:r>
              <a:rPr lang="en-GB" baseline="0"/>
              <a:t> OR </a:t>
            </a:r>
            <a:r>
              <a:rPr lang="en-GB"/>
              <a:t>swap and ask –</a:t>
            </a:r>
            <a:r>
              <a:rPr lang="en-GB" baseline="0"/>
              <a:t> depends on what you are doing (destructive or non destructive)</a:t>
            </a:r>
            <a:endParaRPr lang="en-GB"/>
          </a:p>
          <a:p>
            <a:pPr lvl="2"/>
            <a:r>
              <a:rPr lang="en-GB"/>
              <a:t>Timesheets </a:t>
            </a:r>
            <a:r>
              <a:rPr lang="en-GB" dirty="0"/>
              <a:t>in NHS, adjusted start day, and number of weeks</a:t>
            </a:r>
          </a:p>
          <a:p>
            <a:endParaRPr lang="en-GB" dirty="0"/>
          </a:p>
          <a:p>
            <a:r>
              <a:rPr lang="en-GB" dirty="0"/>
              <a:t>Good – search for a</a:t>
            </a:r>
            <a:r>
              <a:rPr lang="en-GB" baseline="0" dirty="0"/>
              <a:t> user</a:t>
            </a:r>
          </a:p>
          <a:p>
            <a:pPr lvl="1"/>
            <a:r>
              <a:rPr lang="en-GB" dirty="0"/>
              <a:t>search by name and postcode</a:t>
            </a:r>
          </a:p>
          <a:p>
            <a:pPr lvl="1"/>
            <a:r>
              <a:rPr lang="en-GB" dirty="0"/>
              <a:t>Auto fill if new</a:t>
            </a:r>
          </a:p>
          <a:p>
            <a:pPr lvl="1"/>
            <a:r>
              <a:rPr lang="en-GB" dirty="0"/>
              <a:t>If one user go to that user</a:t>
            </a:r>
          </a:p>
          <a:p>
            <a:pPr lvl="1"/>
            <a:r>
              <a:rPr lang="en-GB" dirty="0"/>
              <a:t>If more users then show list, allow user to pick, or add new with auto fill</a:t>
            </a:r>
          </a:p>
          <a:p>
            <a:endParaRPr lang="en-GB" baseline="0" dirty="0"/>
          </a:p>
          <a:p>
            <a:endParaRPr lang="en-GB" baseline="0" dirty="0"/>
          </a:p>
          <a:p>
            <a:r>
              <a:rPr lang="en-GB" baseline="0" dirty="0"/>
              <a:t>Bad – BA and SAS web sites, booking return in March with same day of week / day of month as February</a:t>
            </a:r>
          </a:p>
          <a:p>
            <a:pPr lvl="1"/>
            <a:r>
              <a:rPr lang="en-GB" dirty="0"/>
              <a:t>If</a:t>
            </a:r>
            <a:r>
              <a:rPr lang="en-GB" baseline="0" dirty="0"/>
              <a:t> you book your flight out in a February with 28 days</a:t>
            </a:r>
            <a:endParaRPr lang="en-GB" dirty="0"/>
          </a:p>
          <a:p>
            <a:pPr lvl="1"/>
            <a:r>
              <a:rPr lang="en-GB" dirty="0"/>
              <a:t>… then March</a:t>
            </a:r>
            <a:r>
              <a:rPr lang="en-GB" baseline="0" dirty="0"/>
              <a:t> has the days of the week on the same days of the month</a:t>
            </a:r>
            <a:endParaRPr lang="en-GB" dirty="0"/>
          </a:p>
          <a:p>
            <a:pPr lvl="1"/>
            <a:r>
              <a:rPr lang="en-GB" dirty="0"/>
              <a:t>Easy</a:t>
            </a:r>
            <a:r>
              <a:rPr lang="en-GB" baseline="0" dirty="0"/>
              <a:t> to book return flight in the wrong month; I did it, someone else did it with SAS – we spotted it and cancelled</a:t>
            </a:r>
            <a:endParaRPr lang="en-GB" dirty="0"/>
          </a:p>
          <a:p>
            <a:pPr lvl="1"/>
            <a:r>
              <a:rPr lang="en-GB" dirty="0"/>
              <a:t>Another friend</a:t>
            </a:r>
            <a:r>
              <a:rPr lang="en-GB" baseline="0" dirty="0"/>
              <a:t> did it with the same flight as BA, they didn’t spot it - £1,500 cost to get home</a:t>
            </a:r>
            <a:endParaRPr lang="en-GB" dirty="0"/>
          </a:p>
          <a:p>
            <a:endParaRPr lang="en-GB" baseline="0" dirty="0"/>
          </a:p>
          <a:p>
            <a:endParaRPr lang="en-GB" baseline="0" dirty="0"/>
          </a:p>
          <a:p>
            <a:endParaRPr lang="en-GB" dirty="0"/>
          </a:p>
          <a:p>
            <a:pPr lvl="2"/>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2517334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Technical concepts</a:t>
            </a:r>
          </a:p>
          <a:p>
            <a:r>
              <a:rPr lang="en-GB" dirty="0"/>
              <a:t>	Who</a:t>
            </a:r>
            <a:r>
              <a:rPr lang="en-GB" baseline="0" dirty="0"/>
              <a:t> here has read a legal contract – how much fun was it?  All professions have a technical language, devs and designers should share their professional languages</a:t>
            </a:r>
            <a:endParaRPr lang="en-GB" dirty="0"/>
          </a:p>
          <a:p>
            <a:endParaRPr lang="en-GB" dirty="0"/>
          </a:p>
          <a:p>
            <a:r>
              <a:rPr lang="en-GB" dirty="0"/>
              <a:t>Affordance</a:t>
            </a:r>
            <a:endParaRPr lang="en-GB" baseline="0" dirty="0"/>
          </a:p>
          <a:p>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The handles on a tea set provide an obvious affordance for holding.</a:t>
            </a:r>
          </a:p>
          <a:p>
            <a:r>
              <a:rPr lang="en-GB" sz="1200" b="0" i="0" kern="1200" dirty="0">
                <a:solidFill>
                  <a:schemeClr val="tx1"/>
                </a:solidFill>
                <a:effectLst/>
                <a:latin typeface="+mn-lt"/>
                <a:ea typeface="+mn-ea"/>
                <a:cs typeface="+mn-cs"/>
              </a:rPr>
              <a:t>	Plate and Handle on a door, are the hints to push / pull a door.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Developers as gatekeepers</a:t>
            </a:r>
          </a:p>
          <a:p>
            <a:r>
              <a:rPr lang="en-GB" sz="1200" b="0" i="0" kern="1200" dirty="0">
                <a:solidFill>
                  <a:schemeClr val="tx1"/>
                </a:solidFill>
                <a:effectLst/>
                <a:latin typeface="+mn-lt"/>
                <a:ea typeface="+mn-ea"/>
                <a:cs typeface="+mn-cs"/>
              </a:rPr>
              <a:t>	It</a:t>
            </a:r>
            <a:r>
              <a:rPr lang="en-GB" sz="1200" b="0" i="0" kern="1200" baseline="0" dirty="0">
                <a:solidFill>
                  <a:schemeClr val="tx1"/>
                </a:solidFill>
                <a:effectLst/>
                <a:latin typeface="+mn-lt"/>
                <a:ea typeface="+mn-ea"/>
                <a:cs typeface="+mn-cs"/>
              </a:rPr>
              <a:t> was a designer who emphasised how important they are to ensure designs are consistent and usable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31</a:t>
            </a:fld>
            <a:endParaRPr lang="en-US"/>
          </a:p>
        </p:txBody>
      </p:sp>
    </p:spTree>
    <p:extLst>
      <p:ext uri="{BB962C8B-B14F-4D97-AF65-F5344CB8AC3E}">
        <p14:creationId xmlns:p14="http://schemas.microsoft.com/office/powerpoint/2010/main" val="842081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National Museum of Architecture in Oslo, 16</a:t>
            </a:r>
            <a:r>
              <a:rPr lang="en-GB" baseline="30000" dirty="0"/>
              <a:t>th</a:t>
            </a:r>
            <a:r>
              <a:rPr lang="en-GB" baseline="0" dirty="0"/>
              <a:t> June 2015, </a:t>
            </a:r>
            <a:r>
              <a:rPr lang="en-GB" dirty="0"/>
              <a:t>printed labels </a:t>
            </a:r>
            <a:r>
              <a:rPr lang="en-GB" baseline="0" dirty="0"/>
              <a:t>having to be added to a door because it has handles ON BOTH SIDES.</a:t>
            </a:r>
          </a:p>
          <a:p>
            <a:endParaRPr lang="en-GB" baseline="0" dirty="0"/>
          </a:p>
          <a:p>
            <a:r>
              <a:rPr lang="en-GB" baseline="0" dirty="0"/>
              <a:t>Some may find it an irony that a museum of architecture can’t install doors that don’t require </a:t>
            </a:r>
            <a:r>
              <a:rPr lang="en-GB" baseline="0"/>
              <a:t>additional signage.</a:t>
            </a:r>
            <a:endParaRPr lang="en-GB" baseline="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32</a:t>
            </a:fld>
            <a:endParaRPr lang="en-US"/>
          </a:p>
        </p:txBody>
      </p:sp>
    </p:spTree>
    <p:extLst>
      <p:ext uri="{BB962C8B-B14F-4D97-AF65-F5344CB8AC3E}">
        <p14:creationId xmlns:p14="http://schemas.microsoft.com/office/powerpoint/2010/main" val="3172238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Thanks to Betsy Weber (https://about.me/betsyweber) for the huddle </a:t>
            </a:r>
            <a:r>
              <a:rPr lang="en-GB"/>
              <a:t>Architect Lego mini figure.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35</a:t>
            </a:fld>
            <a:endParaRPr lang="en-US"/>
          </a:p>
        </p:txBody>
      </p:sp>
    </p:spTree>
    <p:extLst>
      <p:ext uri="{BB962C8B-B14F-4D97-AF65-F5344CB8AC3E}">
        <p14:creationId xmlns:p14="http://schemas.microsoft.com/office/powerpoint/2010/main" val="190805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36</a:t>
            </a:fld>
            <a:endParaRPr lang="en-US" dirty="0"/>
          </a:p>
        </p:txBody>
      </p:sp>
    </p:spTree>
    <p:extLst>
      <p:ext uri="{BB962C8B-B14F-4D97-AF65-F5344CB8AC3E}">
        <p14:creationId xmlns:p14="http://schemas.microsoft.com/office/powerpoint/2010/main" val="338862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289407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3910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Multiple</a:t>
            </a:r>
            <a:r>
              <a:rPr lang="en-GB" baseline="0" dirty="0"/>
              <a:t> paths are OK</a:t>
            </a:r>
            <a:endParaRPr lang="en-GB" dirty="0"/>
          </a:p>
          <a:p>
            <a:pPr lvl="1"/>
            <a:r>
              <a:rPr lang="en-GB" dirty="0"/>
              <a:t>think of Microsoft Word – </a:t>
            </a:r>
            <a:r>
              <a:rPr lang="en-GB" dirty="0" err="1"/>
              <a:t>File+Print</a:t>
            </a:r>
            <a:r>
              <a:rPr lang="en-GB" dirty="0"/>
              <a:t>,</a:t>
            </a:r>
            <a:r>
              <a:rPr lang="en-GB" baseline="0" dirty="0"/>
              <a:t> </a:t>
            </a:r>
            <a:r>
              <a:rPr lang="en-GB" baseline="0" dirty="0" err="1"/>
              <a:t>Ctrl+P</a:t>
            </a:r>
            <a:r>
              <a:rPr lang="en-GB" baseline="0" dirty="0"/>
              <a:t>, Print icon – all can print a document</a:t>
            </a:r>
            <a:endParaRPr lang="en-GB" dirty="0"/>
          </a:p>
          <a:p>
            <a:endParaRPr lang="en-GB" dirty="0"/>
          </a:p>
          <a:p>
            <a:r>
              <a:rPr lang="en-GB" dirty="0"/>
              <a:t>If you don’t build it</a:t>
            </a:r>
          </a:p>
          <a:p>
            <a:pPr lvl="1"/>
            <a:r>
              <a:rPr lang="en-GB" dirty="0"/>
              <a:t>Twitter originally didn’t have a retweet functionality</a:t>
            </a:r>
          </a:p>
          <a:p>
            <a:pPr lvl="1"/>
            <a:r>
              <a:rPr lang="en-GB" dirty="0"/>
              <a:t>users defined RT as a retweet, and it’s still in use today</a:t>
            </a:r>
          </a:p>
          <a:p>
            <a:endParaRPr lang="en-GB" dirty="0"/>
          </a:p>
          <a:p>
            <a:r>
              <a:rPr lang="en-GB" dirty="0"/>
              <a:t>Normal users don’t think like developers*</a:t>
            </a:r>
          </a:p>
          <a:p>
            <a:pPr lvl="1"/>
            <a:r>
              <a:rPr lang="en-GB" dirty="0"/>
              <a:t>they don’t even think like each other</a:t>
            </a:r>
          </a:p>
          <a:p>
            <a:pPr lvl="1"/>
            <a:r>
              <a:rPr lang="en-GB" dirty="0"/>
              <a:t>think how </a:t>
            </a:r>
            <a:r>
              <a:rPr lang="en-GB" i="1" dirty="0"/>
              <a:t>everyone</a:t>
            </a:r>
            <a:r>
              <a:rPr lang="en-GB" dirty="0"/>
              <a:t> might use your software and prioritise the most important categories</a:t>
            </a:r>
          </a:p>
          <a:p>
            <a:r>
              <a:rPr lang="en-GB" dirty="0"/>
              <a:t>* unless</a:t>
            </a:r>
            <a:r>
              <a:rPr lang="en-GB" baseline="0" dirty="0"/>
              <a:t> it’s a developer tool, but even developers have a habit of disagreeing </a:t>
            </a:r>
            <a:r>
              <a:rPr lang="en-GB" baseline="0" dirty="0">
                <a:sym typeface="Wingdings" panose="05000000000000000000" pitchFamily="2" charset="2"/>
              </a:rPr>
              <a:t></a:t>
            </a:r>
            <a:endParaRPr lang="en-GB" dirty="0"/>
          </a:p>
          <a:p>
            <a:endParaRPr lang="en-GB" dirty="0"/>
          </a:p>
          <a:p>
            <a:r>
              <a:rPr lang="en-GB" dirty="0"/>
              <a:t>UX can also be regional (need examples), beyond</a:t>
            </a:r>
            <a:r>
              <a:rPr lang="en-GB" baseline="0" dirty="0"/>
              <a:t> date format, text direction. Metaphors and colours may not mean the same everywhere.  </a:t>
            </a:r>
          </a:p>
          <a:p>
            <a:endParaRPr lang="en-GB" b="1" baseline="0" dirty="0"/>
          </a:p>
          <a:p>
            <a:r>
              <a:rPr lang="en-GB" b="1" baseline="0" dirty="0"/>
              <a:t>GET ATTENDEES TO CHECK UNDER THEIR SEATS</a:t>
            </a:r>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dirty="0"/>
          </a:p>
        </p:txBody>
      </p:sp>
    </p:spTree>
    <p:extLst>
      <p:ext uri="{BB962C8B-B14F-4D97-AF65-F5344CB8AC3E}">
        <p14:creationId xmlns:p14="http://schemas.microsoft.com/office/powerpoint/2010/main" val="47166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[Hand</a:t>
            </a:r>
            <a:r>
              <a:rPr lang="en-GB" baseline="0" dirty="0"/>
              <a:t> out crème eggs]</a:t>
            </a:r>
            <a:endParaRPr lang="en-GB" dirty="0"/>
          </a:p>
          <a:p>
            <a:endParaRPr lang="en-GB" dirty="0"/>
          </a:p>
          <a:p>
            <a:r>
              <a:rPr lang="en-GB" dirty="0"/>
              <a:t>Regional UX – Family</a:t>
            </a:r>
            <a:r>
              <a:rPr lang="en-GB" baseline="0" dirty="0"/>
              <a:t> Names (Surnames), handy in Western concepts, but not used in other cultures.  Also, colours and icons don’t always have the same meaning either.</a:t>
            </a:r>
            <a:endParaRPr lang="en-GB" dirty="0"/>
          </a:p>
          <a:p>
            <a:endParaRPr lang="en-GB" dirty="0"/>
          </a:p>
          <a:p>
            <a:r>
              <a:rPr lang="en-GB" dirty="0"/>
              <a:t>http://www.theguardian.com/business/2015/jan/12/shellshock-cadbury-comes-clean-on-creme-egg-chocolate-change</a:t>
            </a:r>
          </a:p>
          <a:p>
            <a:endParaRPr lang="en-GB" dirty="0"/>
          </a:p>
          <a:p>
            <a:r>
              <a:rPr lang="en-GB" dirty="0"/>
              <a:t>Enough</a:t>
            </a:r>
            <a:r>
              <a:rPr lang="en-GB" baseline="0" dirty="0"/>
              <a:t> to get mentioned in parliamentary committees;</a:t>
            </a:r>
          </a:p>
          <a:p>
            <a:r>
              <a:rPr lang="en-GB" baseline="0" dirty="0"/>
              <a:t>http://www.parliament.uk/business/publications/hansard/commons/this-weeks-public-bill-general-committee-debates/read/?date=2015-02-10&amp;itemId=1088</a:t>
            </a:r>
          </a:p>
          <a:p>
            <a:endParaRPr lang="en-GB" baseline="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52499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Remember the difference</a:t>
            </a:r>
            <a:r>
              <a:rPr lang="en-GB" baseline="0" dirty="0"/>
              <a:t> in colours used in regions – see this BBC video http://www.bbc.co.uk/news/business-33464903.</a:t>
            </a:r>
          </a:p>
          <a:p>
            <a:endParaRPr lang="en-GB" baseline="0" dirty="0"/>
          </a:p>
          <a:p>
            <a:r>
              <a:rPr lang="en-GB" baseline="0" dirty="0"/>
              <a:t>In China RED means a share price going UP – GREEN is a share price going DOWN.</a:t>
            </a:r>
          </a:p>
          <a:p>
            <a:endParaRPr lang="en-GB" baseline="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dirty="0"/>
          </a:p>
        </p:txBody>
      </p:sp>
    </p:spTree>
    <p:extLst>
      <p:ext uri="{BB962C8B-B14F-4D97-AF65-F5344CB8AC3E}">
        <p14:creationId xmlns:p14="http://schemas.microsoft.com/office/powerpoint/2010/main" val="123897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 unless</a:t>
            </a:r>
            <a:r>
              <a:rPr lang="en-GB" baseline="0" dirty="0"/>
              <a:t> it’s a developer tool, but even developers have a habit of disagreeing </a:t>
            </a:r>
            <a:r>
              <a:rPr lang="en-GB" baseline="0" dirty="0">
                <a:sym typeface="Wingdings" panose="05000000000000000000" pitchFamily="2" charset="2"/>
              </a:rPr>
              <a:t></a:t>
            </a:r>
            <a:endParaRPr lang="en-GB" dirty="0"/>
          </a:p>
          <a:p>
            <a:endParaRPr lang="en-GB" dirty="0"/>
          </a:p>
          <a:p>
            <a:r>
              <a:rPr lang="en-GB" dirty="0"/>
              <a:t>TODO - UX can also be regional (need examples), beyond</a:t>
            </a:r>
            <a:r>
              <a:rPr lang="en-GB" baseline="0" dirty="0"/>
              <a:t> date format, text direction. Metaphors and colours may not mean the same everywhere.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dirty="0"/>
          </a:p>
        </p:txBody>
      </p:sp>
    </p:spTree>
    <p:extLst>
      <p:ext uri="{BB962C8B-B14F-4D97-AF65-F5344CB8AC3E}">
        <p14:creationId xmlns:p14="http://schemas.microsoft.com/office/powerpoint/2010/main" val="1238977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3682373"/>
            <a:ext cx="12192000" cy="177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11" name="Rectangle 10"/>
          <p:cNvSpPr/>
          <p:nvPr userDrawn="1"/>
        </p:nvSpPr>
        <p:spPr>
          <a:xfrm>
            <a:off x="0" y="3741740"/>
            <a:ext cx="12192000" cy="3116263"/>
          </a:xfrm>
          <a:prstGeom prst="rect">
            <a:avLst/>
          </a:prstGeom>
          <a:solidFill>
            <a:srgbClr val="0089D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3" name="Text Placeholder 2"/>
          <p:cNvSpPr>
            <a:spLocks noGrp="1"/>
          </p:cNvSpPr>
          <p:nvPr>
            <p:ph type="body" idx="1"/>
          </p:nvPr>
        </p:nvSpPr>
        <p:spPr>
          <a:xfrm>
            <a:off x="1828800" y="4005065"/>
            <a:ext cx="9547787" cy="1769236"/>
          </a:xfrm>
          <a:noFill/>
        </p:spPr>
        <p:txBody>
          <a:bodyPr anchor="t"/>
          <a:lstStyle>
            <a:lvl1pPr algn="r">
              <a:buNone/>
              <a:defRPr sz="2800" b="1" spc="-150" baseline="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a:t>Click to edit Master text styles</a:t>
            </a:r>
          </a:p>
        </p:txBody>
      </p:sp>
      <p:sp>
        <p:nvSpPr>
          <p:cNvPr id="2" name="Title 1"/>
          <p:cNvSpPr>
            <a:spLocks noGrp="1"/>
          </p:cNvSpPr>
          <p:nvPr>
            <p:ph type="title" hasCustomPrompt="1"/>
          </p:nvPr>
        </p:nvSpPr>
        <p:spPr>
          <a:xfrm>
            <a:off x="1828800" y="2468893"/>
            <a:ext cx="9547787" cy="990600"/>
          </a:xfrm>
        </p:spPr>
        <p:txBody>
          <a:bodyPr>
            <a:noAutofit/>
          </a:bodyPr>
          <a:lstStyle>
            <a:lvl1pPr algn="r">
              <a:buNone/>
              <a:defRPr sz="3200" b="1" cap="none">
                <a:solidFill>
                  <a:srgbClr val="0089D0"/>
                </a:solidFill>
              </a:defRPr>
            </a:lvl1pPr>
            <a:extLst/>
          </a:lstStyle>
          <a:p>
            <a:r>
              <a:rPr lang="en-US"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062C35B2-88CA-49D3-8E4A-1D75786B8009}" type="datetimeFigureOut">
              <a:rPr lang="en-GB" smtClean="0"/>
              <a:t>04/06/2019</a:t>
            </a:fld>
            <a:endParaRPr lang="en-GB"/>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5844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Huddle logo intro">
    <p:bg>
      <p:bgPr>
        <a:solidFill>
          <a:srgbClr val="0089D0"/>
        </a:solidFill>
        <a:effectLst/>
      </p:bgPr>
    </p:bg>
    <p:spTree>
      <p:nvGrpSpPr>
        <p:cNvPr id="1" name=""/>
        <p:cNvGrpSpPr/>
        <p:nvPr/>
      </p:nvGrpSpPr>
      <p:grpSpPr>
        <a:xfrm>
          <a:off x="0" y="0"/>
          <a:ext cx="0" cy="0"/>
          <a:chOff x="0" y="0"/>
          <a:chExt cx="0" cy="0"/>
        </a:xfrm>
      </p:grpSpPr>
      <p:pic>
        <p:nvPicPr>
          <p:cNvPr id="5" name="Picture 4" descr="huddle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411" y="2816932"/>
            <a:ext cx="4685179" cy="1224136"/>
          </a:xfrm>
          <a:prstGeom prst="rect">
            <a:avLst/>
          </a:prstGeom>
        </p:spPr>
      </p:pic>
    </p:spTree>
    <p:extLst>
      <p:ext uri="{BB962C8B-B14F-4D97-AF65-F5344CB8AC3E}">
        <p14:creationId xmlns:p14="http://schemas.microsoft.com/office/powerpoint/2010/main" val="86455936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3329238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775612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dirty="0"/>
              <a:t>Click to edit Master title style</a:t>
            </a:r>
            <a:endParaRPr lang="en-GB"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98499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094863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783691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390937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545793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105225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Presenter intr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71531" y="5229200"/>
            <a:ext cx="8448939" cy="720080"/>
          </a:xfrm>
          <a:noFill/>
        </p:spPr>
        <p:txBody>
          <a:bodyPr anchor="t"/>
          <a:lstStyle>
            <a:lvl1pPr algn="ctr">
              <a:buNone/>
              <a:defRPr sz="2800" b="1" spc="-150" baseline="0">
                <a:solidFill>
                  <a:schemeClr val="bg1">
                    <a:lumMod val="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a:t>Click to edit Master text styles</a:t>
            </a:r>
          </a:p>
        </p:txBody>
      </p:sp>
      <p:sp>
        <p:nvSpPr>
          <p:cNvPr id="2" name="Title 1"/>
          <p:cNvSpPr>
            <a:spLocks noGrp="1"/>
          </p:cNvSpPr>
          <p:nvPr>
            <p:ph type="title" hasCustomPrompt="1"/>
          </p:nvPr>
        </p:nvSpPr>
        <p:spPr>
          <a:xfrm>
            <a:off x="1871531" y="4221088"/>
            <a:ext cx="8448939" cy="846584"/>
          </a:xfrm>
        </p:spPr>
        <p:txBody>
          <a:bodyPr>
            <a:noAutofit/>
          </a:bodyPr>
          <a:lstStyle>
            <a:lvl1pPr algn="ctr">
              <a:buNone/>
              <a:defRPr sz="3200" b="1" cap="none">
                <a:solidFill>
                  <a:srgbClr val="0089D0"/>
                </a:solidFill>
              </a:defRPr>
            </a:lvl1pPr>
            <a:extLst/>
          </a:lstStyle>
          <a:p>
            <a:r>
              <a:rPr lang="en-US" dirty="0"/>
              <a:t>Click to edit master title style</a:t>
            </a:r>
          </a:p>
        </p:txBody>
      </p:sp>
      <p:pic>
        <p:nvPicPr>
          <p:cNvPr id="6" name="Picture 5" descr="presen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9608" y="404664"/>
            <a:ext cx="3948627" cy="3489946"/>
          </a:xfrm>
          <a:prstGeom prst="rect">
            <a:avLst/>
          </a:prstGeom>
        </p:spPr>
      </p:pic>
    </p:spTree>
    <p:extLst>
      <p:ext uri="{BB962C8B-B14F-4D97-AF65-F5344CB8AC3E}">
        <p14:creationId xmlns:p14="http://schemas.microsoft.com/office/powerpoint/2010/main" val="157284809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937813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13080761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3843672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uddle logo intro">
    <p:bg>
      <p:bgPr>
        <a:solidFill>
          <a:srgbClr val="0089D0"/>
        </a:solidFill>
        <a:effectLst/>
      </p:bgPr>
    </p:bg>
    <p:spTree>
      <p:nvGrpSpPr>
        <p:cNvPr id="1" name=""/>
        <p:cNvGrpSpPr/>
        <p:nvPr/>
      </p:nvGrpSpPr>
      <p:grpSpPr>
        <a:xfrm>
          <a:off x="0" y="0"/>
          <a:ext cx="0" cy="0"/>
          <a:chOff x="0" y="0"/>
          <a:chExt cx="0" cy="0"/>
        </a:xfrm>
      </p:grpSpPr>
      <p:pic>
        <p:nvPicPr>
          <p:cNvPr id="2" name="Picture 1" descr="huddle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7649" y="2924944"/>
            <a:ext cx="6246905" cy="122413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ernate blank for large diagram">
    <p:bg>
      <p:bgPr>
        <a:solidFill>
          <a:srgbClr val="0089D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92501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b="1" i="0" spc="-150" baseline="0">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pc="-1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8969418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10" name="Rectangle 9"/>
          <p:cNvSpPr/>
          <p:nvPr userDrawn="1"/>
        </p:nvSpPr>
        <p:spPr>
          <a:xfrm>
            <a:off x="0" y="3682373"/>
            <a:ext cx="12192000" cy="177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11" name="Rectangle 10"/>
          <p:cNvSpPr/>
          <p:nvPr userDrawn="1"/>
        </p:nvSpPr>
        <p:spPr>
          <a:xfrm>
            <a:off x="0" y="3741740"/>
            <a:ext cx="12192000" cy="3116263"/>
          </a:xfrm>
          <a:prstGeom prst="rect">
            <a:avLst/>
          </a:prstGeom>
          <a:solidFill>
            <a:srgbClr val="0089D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3" name="Text Placeholder 2"/>
          <p:cNvSpPr>
            <a:spLocks noGrp="1"/>
          </p:cNvSpPr>
          <p:nvPr>
            <p:ph type="body" idx="1"/>
          </p:nvPr>
        </p:nvSpPr>
        <p:spPr>
          <a:xfrm>
            <a:off x="1828800" y="4005065"/>
            <a:ext cx="9547787" cy="1769236"/>
          </a:xfrm>
          <a:noFill/>
        </p:spPr>
        <p:txBody>
          <a:bodyPr anchor="t"/>
          <a:lstStyle>
            <a:lvl1pPr algn="r">
              <a:buNone/>
              <a:defRPr sz="2800" b="1" spc="-150" baseline="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a:t>Click to edit Master text styles</a:t>
            </a:r>
          </a:p>
        </p:txBody>
      </p:sp>
      <p:sp>
        <p:nvSpPr>
          <p:cNvPr id="2" name="Title 1"/>
          <p:cNvSpPr>
            <a:spLocks noGrp="1"/>
          </p:cNvSpPr>
          <p:nvPr>
            <p:ph type="title" hasCustomPrompt="1"/>
          </p:nvPr>
        </p:nvSpPr>
        <p:spPr>
          <a:xfrm>
            <a:off x="1828800" y="2468893"/>
            <a:ext cx="9547787" cy="990600"/>
          </a:xfrm>
        </p:spPr>
        <p:txBody>
          <a:bodyPr>
            <a:noAutofit/>
          </a:bodyPr>
          <a:lstStyle>
            <a:lvl1pPr algn="r">
              <a:buNone/>
              <a:defRPr sz="3200" b="1" cap="none">
                <a:solidFill>
                  <a:srgbClr val="0089D0"/>
                </a:solidFill>
              </a:defRPr>
            </a:lvl1pPr>
            <a:extLst/>
          </a:lstStyle>
          <a:p>
            <a:r>
              <a:rPr lang="en-US" dirty="0"/>
              <a:t>Click to edit master title style</a:t>
            </a:r>
          </a:p>
        </p:txBody>
      </p:sp>
    </p:spTree>
    <p:extLst>
      <p:ext uri="{BB962C8B-B14F-4D97-AF65-F5344CB8AC3E}">
        <p14:creationId xmlns:p14="http://schemas.microsoft.com/office/powerpoint/2010/main" val="69223212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E3B6F48-ED0A-45D0-B247-45C02C6F2993}" type="datetimeFigureOut">
              <a:rPr lang="en-GB" smtClean="0"/>
              <a:t>04/06/2019</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839796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04/06/2019</a:t>
            </a:fld>
            <a:endParaRPr lang="en-GB"/>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8371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bullet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7" name="Rectangle 6"/>
          <p:cNvSpPr>
            <a:spLocks noGrp="1"/>
          </p:cNvSpPr>
          <p:nvPr>
            <p:ph sz="quarter" idx="13"/>
          </p:nvPr>
        </p:nvSpPr>
        <p:spPr>
          <a:xfrm>
            <a:off x="527382" y="1803400"/>
            <a:ext cx="11425269" cy="436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6459868" y="1803400"/>
            <a:ext cx="5181600" cy="43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p:cNvSpPr>
            <a:spLocks noGrp="1"/>
          </p:cNvSpPr>
          <p:nvPr>
            <p:ph type="pic" sz="quarter" idx="15"/>
          </p:nvPr>
        </p:nvSpPr>
        <p:spPr>
          <a:xfrm>
            <a:off x="815416" y="1796819"/>
            <a:ext cx="5185337" cy="4320348"/>
          </a:xfrm>
          <a:solidFill>
            <a:schemeClr val="bg1">
              <a:lumMod val="85000"/>
            </a:schemeClr>
          </a:solidFill>
          <a:effectLst>
            <a:outerShdw blurRad="50800" dist="38100" dir="2700000" algn="tl" rotWithShape="0">
              <a:prstClr val="black">
                <a:alpha val="40000"/>
              </a:prstClr>
            </a:outerShdw>
          </a:effectLst>
        </p:spPr>
        <p:txBody>
          <a:bodyPr/>
          <a:lstStyle/>
          <a:p>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Picture Placeholder 3"/>
          <p:cNvSpPr>
            <a:spLocks noGrp="1"/>
          </p:cNvSpPr>
          <p:nvPr>
            <p:ph type="pic" sz="quarter" idx="15"/>
          </p:nvPr>
        </p:nvSpPr>
        <p:spPr>
          <a:xfrm>
            <a:off x="815413" y="1796819"/>
            <a:ext cx="10369152" cy="4320348"/>
          </a:xfrm>
          <a:solidFill>
            <a:schemeClr val="bg1">
              <a:lumMod val="85000"/>
            </a:schemeClr>
          </a:solidFill>
          <a:effectLst>
            <a:outerShdw blurRad="50800" dist="38100" dir="2700000" algn="tl" rotWithShape="0">
              <a:prstClr val="black">
                <a:alpha val="40000"/>
              </a:prstClr>
            </a:outerShdw>
          </a:effectLst>
        </p:spPr>
        <p:txBody>
          <a:bodyPr/>
          <a:lstStyle/>
          <a:p>
            <a:endParaRPr lang="en-GB"/>
          </a:p>
        </p:txBody>
      </p:sp>
    </p:spTree>
    <p:extLst>
      <p:ext uri="{BB962C8B-B14F-4D97-AF65-F5344CB8AC3E}">
        <p14:creationId xmlns:p14="http://schemas.microsoft.com/office/powerpoint/2010/main" val="25858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6459868" y="1803400"/>
            <a:ext cx="5181600" cy="43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4"/>
          <p:cNvSpPr>
            <a:spLocks noGrp="1"/>
          </p:cNvSpPr>
          <p:nvPr>
            <p:ph type="chart" sz="quarter" idx="16"/>
          </p:nvPr>
        </p:nvSpPr>
        <p:spPr>
          <a:xfrm>
            <a:off x="527381" y="1796819"/>
            <a:ext cx="5568619" cy="4320348"/>
          </a:xfrm>
          <a:solidFill>
            <a:schemeClr val="bg1"/>
          </a:solidFill>
        </p:spPr>
        <p:txBody>
          <a:bodyPr/>
          <a:lstStyle/>
          <a:p>
            <a:endParaRPr lang="en-GB"/>
          </a:p>
        </p:txBody>
      </p:sp>
    </p:spTree>
    <p:extLst>
      <p:ext uri="{BB962C8B-B14F-4D97-AF65-F5344CB8AC3E}">
        <p14:creationId xmlns:p14="http://schemas.microsoft.com/office/powerpoint/2010/main" val="213391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527381" y="1803403"/>
            <a:ext cx="5467019" cy="43581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74449" y="1803400"/>
            <a:ext cx="5467019" cy="43581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77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Video cli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Media Placeholder 3"/>
          <p:cNvSpPr>
            <a:spLocks noGrp="1"/>
          </p:cNvSpPr>
          <p:nvPr>
            <p:ph type="media" sz="quarter" idx="10"/>
          </p:nvPr>
        </p:nvSpPr>
        <p:spPr>
          <a:xfrm>
            <a:off x="0" y="1796819"/>
            <a:ext cx="12192000" cy="5061180"/>
          </a:xfrm>
          <a:solidFill>
            <a:schemeClr val="bg1">
              <a:lumMod val="85000"/>
            </a:schemeClr>
          </a:solidFill>
        </p:spPr>
        <p:txBody>
          <a:bodyPr/>
          <a:lstStyle/>
          <a:p>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for large diagrams">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527382" y="1803400"/>
            <a:ext cx="11137237" cy="4323080"/>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523318" y="157480"/>
            <a:ext cx="11137237" cy="1341120"/>
          </a:xfrm>
          <a:prstGeom prst="rect">
            <a:avLst/>
          </a:prstGeom>
          <a:noFill/>
        </p:spPr>
        <p:txBody>
          <a:bodyPr vert="horz" anchor="b">
            <a:normAutofit/>
          </a:bodyPr>
          <a:lstStyle/>
          <a:p>
            <a:r>
              <a:rPr lang="en-US" dirty="0"/>
              <a:t>Click to edit Master title style</a:t>
            </a:r>
          </a:p>
        </p:txBody>
      </p:sp>
      <p:pic>
        <p:nvPicPr>
          <p:cNvPr id="4" name="Picture 3"/>
          <p:cNvPicPr>
            <a:picLocks noChangeAspect="1"/>
          </p:cNvPicPr>
          <p:nvPr userDrawn="1"/>
        </p:nvPicPr>
        <p:blipFill>
          <a:blip r:embed="rId13"/>
          <a:stretch>
            <a:fillRect/>
          </a:stretch>
        </p:blipFill>
        <p:spPr>
          <a:xfrm>
            <a:off x="-4064" y="6092494"/>
            <a:ext cx="12192000" cy="79057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69" r:id="rId2"/>
    <p:sldLayoutId id="2147483658" r:id="rId3"/>
    <p:sldLayoutId id="2147483652" r:id="rId4"/>
    <p:sldLayoutId id="2147483666" r:id="rId5"/>
    <p:sldLayoutId id="2147483665" r:id="rId6"/>
    <p:sldLayoutId id="2147483664" r:id="rId7"/>
    <p:sldLayoutId id="2147483654" r:id="rId8"/>
    <p:sldLayoutId id="2147483656" r:id="rId9"/>
    <p:sldLayoutId id="2147483670" r:id="rId10"/>
    <p:sldLayoutId id="2147483684" r:id="rId11"/>
  </p:sldLayoutIdLst>
  <p:txStyles>
    <p:titleStyle>
      <a:lvl1pPr algn="l" rtl="0" eaLnBrk="1" latinLnBrk="0" hangingPunct="1">
        <a:spcBef>
          <a:spcPts val="768"/>
        </a:spcBef>
        <a:buNone/>
        <a:defRPr sz="3200" b="1" kern="1200" spc="-150" baseline="0">
          <a:solidFill>
            <a:srgbClr val="0089D0"/>
          </a:solidFill>
          <a:latin typeface="Arial" pitchFamily="34" charset="0"/>
          <a:ea typeface="+mj-ea"/>
          <a:cs typeface="Arial" pitchFamily="34" charset="0"/>
        </a:defRPr>
      </a:lvl1pPr>
      <a:extLst/>
    </p:titleStyle>
    <p:bodyStyle>
      <a:lvl1pPr marL="320040" indent="-320040" algn="l" rtl="0" eaLnBrk="1" latinLnBrk="0" hangingPunct="1">
        <a:spcBef>
          <a:spcPts val="700"/>
        </a:spcBef>
        <a:buClr>
          <a:srgbClr val="0089D0"/>
        </a:buClr>
        <a:buSzPct val="110000"/>
        <a:buFont typeface="Arial" pitchFamily="34" charset="0"/>
        <a:buChar char="•"/>
        <a:defRPr sz="2900" kern="1200">
          <a:solidFill>
            <a:srgbClr val="0089D0"/>
          </a:solidFill>
          <a:latin typeface="Arial" pitchFamily="34" charset="0"/>
          <a:ea typeface="+mn-ea"/>
          <a:cs typeface="Arial" pitchFamily="34" charset="0"/>
        </a:defRPr>
      </a:lvl1pPr>
      <a:lvl2pPr marL="640080" indent="-274320" algn="l" rtl="0" eaLnBrk="1" latinLnBrk="0" hangingPunct="1">
        <a:spcBef>
          <a:spcPts val="550"/>
        </a:spcBef>
        <a:buClr>
          <a:srgbClr val="0089D0"/>
        </a:buClr>
        <a:buSzPct val="110000"/>
        <a:buFont typeface="Arial" pitchFamily="34" charset="0"/>
        <a:buChar char="•"/>
        <a:defRPr sz="2600" kern="1200">
          <a:solidFill>
            <a:srgbClr val="0089D0"/>
          </a:solidFill>
          <a:latin typeface="Arial" pitchFamily="34" charset="0"/>
          <a:ea typeface="+mn-ea"/>
          <a:cs typeface="Arial" pitchFamily="34" charset="0"/>
        </a:defRPr>
      </a:lvl2pPr>
      <a:lvl3pPr marL="914400" indent="-228600" algn="l" rtl="0" eaLnBrk="1" latinLnBrk="0" hangingPunct="1">
        <a:spcBef>
          <a:spcPts val="500"/>
        </a:spcBef>
        <a:buClr>
          <a:srgbClr val="0089D0"/>
        </a:buClr>
        <a:buSzPct val="110000"/>
        <a:buFont typeface="Arial" pitchFamily="34" charset="0"/>
        <a:buChar char="•"/>
        <a:defRPr sz="2300" kern="1200">
          <a:solidFill>
            <a:srgbClr val="0089D0"/>
          </a:solidFill>
          <a:latin typeface="Arial" pitchFamily="34" charset="0"/>
          <a:ea typeface="+mn-ea"/>
          <a:cs typeface="Arial" pitchFamily="34" charset="0"/>
        </a:defRPr>
      </a:lvl3pPr>
      <a:lvl4pPr marL="1371600" indent="-228600" algn="l" rtl="0" eaLnBrk="1" latinLnBrk="0" hangingPunct="1">
        <a:spcBef>
          <a:spcPts val="400"/>
        </a:spcBef>
        <a:buClr>
          <a:srgbClr val="0089D0"/>
        </a:buClr>
        <a:buSzPct val="110000"/>
        <a:buFont typeface="Arial" pitchFamily="34" charset="0"/>
        <a:buChar char="•"/>
        <a:defRPr sz="2000" kern="1200">
          <a:solidFill>
            <a:srgbClr val="0089D0"/>
          </a:solidFill>
          <a:latin typeface="Arial" pitchFamily="34" charset="0"/>
          <a:ea typeface="+mn-ea"/>
          <a:cs typeface="Arial" pitchFamily="34" charset="0"/>
        </a:defRPr>
      </a:lvl4pPr>
      <a:lvl5pPr marL="1828800" indent="-228600" algn="l" rtl="0" eaLnBrk="1" latinLnBrk="0" hangingPunct="1">
        <a:spcBef>
          <a:spcPts val="400"/>
        </a:spcBef>
        <a:buClr>
          <a:srgbClr val="0089D0"/>
        </a:buClr>
        <a:buSzPct val="110000"/>
        <a:buFont typeface="Arial" pitchFamily="34" charset="0"/>
        <a:buChar char="•"/>
        <a:defRPr sz="2000" kern="1200">
          <a:solidFill>
            <a:srgbClr val="0089D0"/>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3456325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rgbClr val="0089D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3200" kern="1200" baseline="0" smtClean="0">
          <a:solidFill>
            <a:srgbClr val="0089D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89D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89D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89D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89D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89D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6074512"/>
            <a:ext cx="12204000" cy="781055"/>
          </a:xfrm>
          <a:prstGeom prst="rect">
            <a:avLst/>
          </a:prstGeom>
        </p:spPr>
      </p:pic>
    </p:spTree>
    <p:extLst>
      <p:ext uri="{BB962C8B-B14F-4D97-AF65-F5344CB8AC3E}">
        <p14:creationId xmlns:p14="http://schemas.microsoft.com/office/powerpoint/2010/main" val="1355117738"/>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8" r:id="rId3"/>
    <p:sldLayoutId id="2147483683" r:id="rId4"/>
    <p:sldLayoutId id="2147483698" r:id="rId5"/>
    <p:sldLayoutId id="2147483699" r:id="rId6"/>
  </p:sldLayoutIdLst>
  <p:txStyles>
    <p:titleStyle>
      <a:lvl1pPr algn="l" defTabSz="914400" rtl="0" eaLnBrk="1" latinLnBrk="0" hangingPunct="1">
        <a:spcBef>
          <a:spcPct val="0"/>
        </a:spcBef>
        <a:buNone/>
        <a:defRPr sz="4400" b="1" kern="1200" spc="-150" baseline="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hemeOverride" Target="../theme/themeOverride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7.xml"/><Relationship Id="rId1" Type="http://schemas.openxmlformats.org/officeDocument/2006/relationships/themeOverride" Target="../theme/themeOverride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263752" y="4005065"/>
            <a:ext cx="7160840" cy="2376263"/>
          </a:xfrm>
        </p:spPr>
        <p:txBody>
          <a:bodyPr>
            <a:normAutofit/>
          </a:bodyPr>
          <a:lstStyle/>
          <a:p>
            <a:r>
              <a:rPr lang="en-GB" dirty="0"/>
              <a:t>Liam Westley</a:t>
            </a:r>
          </a:p>
          <a:p>
            <a:r>
              <a:rPr lang="en-GB" sz="2400" b="0" dirty="0"/>
              <a:t>Head of Engineering</a:t>
            </a:r>
          </a:p>
          <a:p>
            <a:endParaRPr lang="en-GB" sz="2400" b="0" dirty="0"/>
          </a:p>
          <a:p>
            <a:r>
              <a:rPr lang="en-GB" sz="1800" b="0" dirty="0"/>
              <a:t>http://blog.liamwestley.co.uk</a:t>
            </a:r>
          </a:p>
          <a:p>
            <a:r>
              <a:rPr lang="en-GB" sz="1800" b="0" dirty="0"/>
              <a:t>@</a:t>
            </a:r>
            <a:r>
              <a:rPr lang="en-GB" sz="1800" b="0" dirty="0" err="1"/>
              <a:t>westleyl</a:t>
            </a:r>
            <a:endParaRPr lang="en-GB" sz="1800" b="0" dirty="0"/>
          </a:p>
        </p:txBody>
      </p:sp>
      <p:sp>
        <p:nvSpPr>
          <p:cNvPr id="4" name="Title 3"/>
          <p:cNvSpPr>
            <a:spLocks noGrp="1"/>
          </p:cNvSpPr>
          <p:nvPr>
            <p:ph type="title"/>
          </p:nvPr>
        </p:nvSpPr>
        <p:spPr/>
        <p:txBody>
          <a:bodyPr/>
          <a:lstStyle/>
          <a:p>
            <a:r>
              <a:rPr lang="en-GB" sz="5400" dirty="0"/>
              <a:t>Don’t Make Me Feel Stupid</a:t>
            </a:r>
            <a:br>
              <a:rPr lang="en-GB" sz="5400" dirty="0"/>
            </a:br>
            <a:r>
              <a:rPr lang="en-GB" dirty="0"/>
              <a:t>A. User</a:t>
            </a:r>
            <a:endParaRPr lang="en-GB" sz="5400" dirty="0"/>
          </a:p>
        </p:txBody>
      </p:sp>
    </p:spTree>
    <p:extLst>
      <p:ext uri="{BB962C8B-B14F-4D97-AF65-F5344CB8AC3E}">
        <p14:creationId xmlns:p14="http://schemas.microsoft.com/office/powerpoint/2010/main" val="4182086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278" y="1808820"/>
            <a:ext cx="6357445" cy="3240360"/>
          </a:xfrm>
          <a:prstGeom prst="rect">
            <a:avLst/>
          </a:prstGeom>
          <a:ln w="25400">
            <a:solidFill>
              <a:schemeClr val="bg1"/>
            </a:solidFill>
          </a:ln>
        </p:spPr>
      </p:pic>
    </p:spTree>
    <p:extLst>
      <p:ext uri="{BB962C8B-B14F-4D97-AF65-F5344CB8AC3E}">
        <p14:creationId xmlns:p14="http://schemas.microsoft.com/office/powerpoint/2010/main" val="15662994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Don’t force users to make pointless choices</a:t>
            </a:r>
          </a:p>
        </p:txBody>
      </p:sp>
      <p:sp>
        <p:nvSpPr>
          <p:cNvPr id="3" name="Content Placeholder 2"/>
          <p:cNvSpPr>
            <a:spLocks noGrp="1"/>
          </p:cNvSpPr>
          <p:nvPr>
            <p:ph idx="1"/>
          </p:nvPr>
        </p:nvSpPr>
        <p:spPr/>
        <p:txBody>
          <a:bodyPr>
            <a:normAutofit/>
          </a:bodyPr>
          <a:lstStyle/>
          <a:p>
            <a:r>
              <a:rPr lang="en-GB" sz="3600" dirty="0"/>
              <a:t>Outlook closing dialog</a:t>
            </a:r>
          </a:p>
          <a:p>
            <a:pPr lvl="1"/>
            <a:r>
              <a:rPr lang="en-GB" sz="3200" dirty="0"/>
              <a:t>Yes - save</a:t>
            </a:r>
          </a:p>
          <a:p>
            <a:pPr lvl="1"/>
            <a:r>
              <a:rPr lang="en-GB" sz="3200" dirty="0"/>
              <a:t>No - discard changes</a:t>
            </a:r>
          </a:p>
          <a:p>
            <a:pPr lvl="1"/>
            <a:r>
              <a:rPr lang="en-GB" sz="3200" dirty="0"/>
              <a:t>Cancel - review what changed</a:t>
            </a:r>
          </a:p>
          <a:p>
            <a:r>
              <a:rPr lang="en-GB" sz="3600" dirty="0"/>
              <a:t>But what happens when you close down Windows?</a:t>
            </a:r>
          </a:p>
          <a:p>
            <a:pPr lvl="1"/>
            <a:r>
              <a:rPr lang="en-GB" sz="3200" dirty="0"/>
              <a:t>Cancel does not allow you to go back, as the main Outlook window has already closed.</a:t>
            </a:r>
          </a:p>
          <a:p>
            <a:pPr marL="457200" lvl="1" indent="0">
              <a:buNone/>
            </a:pPr>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1152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0"/>
                                        <p:tgtEl>
                                          <p:spTgt spid="3">
                                            <p:txEl>
                                              <p:pRg st="1" end="1"/>
                                            </p:txEl>
                                          </p:spTgt>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Don’t force users to make pointless choices</a:t>
            </a:r>
          </a:p>
        </p:txBody>
      </p:sp>
      <p:sp>
        <p:nvSpPr>
          <p:cNvPr id="3" name="Content Placeholder 2"/>
          <p:cNvSpPr>
            <a:spLocks noGrp="1"/>
          </p:cNvSpPr>
          <p:nvPr>
            <p:ph idx="1"/>
          </p:nvPr>
        </p:nvSpPr>
        <p:spPr/>
        <p:txBody>
          <a:bodyPr>
            <a:normAutofit lnSpcReduction="10000"/>
          </a:bodyPr>
          <a:lstStyle/>
          <a:p>
            <a:r>
              <a:rPr lang="en-GB" sz="3600" dirty="0"/>
              <a:t>Cash machine (ATM)</a:t>
            </a:r>
          </a:p>
          <a:p>
            <a:pPr lvl="1"/>
            <a:r>
              <a:rPr lang="en-GB" sz="3200" dirty="0"/>
              <a:t>You are shown a menu; €20, €30, €40, €50, €100</a:t>
            </a:r>
          </a:p>
          <a:p>
            <a:pPr lvl="1"/>
            <a:r>
              <a:rPr lang="en-GB" sz="3200" dirty="0"/>
              <a:t>You request €30</a:t>
            </a:r>
          </a:p>
          <a:p>
            <a:pPr lvl="1"/>
            <a:r>
              <a:rPr lang="en-GB" sz="3200" dirty="0"/>
              <a:t>To be told, there are no €10 notes, and have to enter a manual amount</a:t>
            </a:r>
          </a:p>
          <a:p>
            <a:pPr marL="457200" lvl="1" indent="0">
              <a:buNone/>
            </a:pPr>
            <a:endParaRPr lang="en-GB" sz="1600" b="1" dirty="0"/>
          </a:p>
          <a:p>
            <a:pPr marL="57150" indent="0" algn="ctr">
              <a:buNone/>
            </a:pPr>
            <a:r>
              <a:rPr lang="en-GB" sz="4400" b="1" dirty="0"/>
              <a:t>IT KNEW THERE WERE NO €10 NOTES</a:t>
            </a:r>
          </a:p>
          <a:p>
            <a:pPr marL="57150" indent="0" algn="ctr">
              <a:buNone/>
            </a:pPr>
            <a:r>
              <a:rPr lang="en-GB" sz="4400" b="1" dirty="0"/>
              <a:t>AND IT DIDN’T CARE</a:t>
            </a:r>
            <a:endParaRPr lang="en-GB" sz="4400" dirty="0"/>
          </a:p>
          <a:p>
            <a:pPr marL="0" indent="0">
              <a:buNone/>
            </a:pPr>
            <a:endParaRPr lang="en-GB" dirty="0"/>
          </a:p>
          <a:p>
            <a:pPr marL="457200" lvl="1" indent="0">
              <a:buNone/>
            </a:pPr>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362652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0000"/>
                            </p:stCondLst>
                            <p:childTnLst>
                              <p:par>
                                <p:cTn id="21" presetID="10" presetClass="entr" presetSubtype="0" fill="hold" nodeType="after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par>
                          <p:cTn id="24" fill="hold">
                            <p:stCondLst>
                              <p:cond delay="15000"/>
                            </p:stCondLst>
                            <p:childTnLst>
                              <p:par>
                                <p:cTn id="25" presetID="10" presetClass="entr" presetSubtype="0" fill="hold" nodeType="afterEffect">
                                  <p:stCondLst>
                                    <p:cond delay="2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Too much information?</a:t>
            </a:r>
          </a:p>
        </p:txBody>
      </p:sp>
      <p:pic>
        <p:nvPicPr>
          <p:cNvPr id="6" name="Content Placeholder 5"/>
          <p:cNvPicPr>
            <a:picLocks noGrp="1" noChangeAspect="1"/>
          </p:cNvPicPr>
          <p:nvPr>
            <p:ph idx="1"/>
          </p:nvPr>
        </p:nvPicPr>
        <p:blipFill>
          <a:blip r:embed="rId3"/>
          <a:stretch>
            <a:fillRect/>
          </a:stretch>
        </p:blipFill>
        <p:spPr>
          <a:xfrm>
            <a:off x="767408" y="1484784"/>
            <a:ext cx="3394472" cy="4525963"/>
          </a:xfrm>
          <a:prstGeom prst="rect">
            <a:avLst/>
          </a:prstGeom>
          <a:ln w="25400">
            <a:solidFill>
              <a:schemeClr val="bg1"/>
            </a:solidFill>
          </a:ln>
        </p:spPr>
      </p:pic>
      <p:pic>
        <p:nvPicPr>
          <p:cNvPr id="7" name="Picture 6"/>
          <p:cNvPicPr>
            <a:picLocks noChangeAspect="1"/>
          </p:cNvPicPr>
          <p:nvPr/>
        </p:nvPicPr>
        <p:blipFill>
          <a:blip r:embed="rId4"/>
          <a:stretch>
            <a:fillRect/>
          </a:stretch>
        </p:blipFill>
        <p:spPr>
          <a:xfrm>
            <a:off x="4872880" y="2636912"/>
            <a:ext cx="6709520" cy="987208"/>
          </a:xfrm>
          <a:prstGeom prst="rect">
            <a:avLst/>
          </a:prstGeom>
          <a:ln w="25400">
            <a:solidFill>
              <a:schemeClr val="bg1"/>
            </a:solidFill>
          </a:ln>
        </p:spPr>
      </p:pic>
      <p:sp>
        <p:nvSpPr>
          <p:cNvPr id="3" name="TextBox 2"/>
          <p:cNvSpPr txBox="1"/>
          <p:nvPr/>
        </p:nvSpPr>
        <p:spPr>
          <a:xfrm>
            <a:off x="5087888" y="4149080"/>
            <a:ext cx="6350496" cy="1077218"/>
          </a:xfrm>
          <a:prstGeom prst="rect">
            <a:avLst/>
          </a:prstGeom>
          <a:noFill/>
        </p:spPr>
        <p:txBody>
          <a:bodyPr wrap="square" rtlCol="0">
            <a:spAutoFit/>
          </a:bodyPr>
          <a:lstStyle/>
          <a:p>
            <a:pPr algn="ctr"/>
            <a:r>
              <a:rPr lang="en-GB" sz="3200" dirty="0">
                <a:solidFill>
                  <a:schemeClr val="bg1"/>
                </a:solidFill>
              </a:rPr>
              <a:t>Wow – There must be something really important going on!</a:t>
            </a:r>
          </a:p>
        </p:txBody>
      </p:sp>
    </p:spTree>
    <p:extLst>
      <p:ext uri="{BB962C8B-B14F-4D97-AF65-F5344CB8AC3E}">
        <p14:creationId xmlns:p14="http://schemas.microsoft.com/office/powerpoint/2010/main" val="6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Too much information - overload</a:t>
            </a:r>
          </a:p>
        </p:txBody>
      </p:sp>
      <p:pic>
        <p:nvPicPr>
          <p:cNvPr id="12" name="Picture 11"/>
          <p:cNvPicPr>
            <a:picLocks noChangeAspect="1"/>
          </p:cNvPicPr>
          <p:nvPr/>
        </p:nvPicPr>
        <p:blipFill>
          <a:blip r:embed="rId3"/>
          <a:stretch>
            <a:fillRect/>
          </a:stretch>
        </p:blipFill>
        <p:spPr>
          <a:xfrm>
            <a:off x="3614344" y="1340768"/>
            <a:ext cx="3510390" cy="4680520"/>
          </a:xfrm>
          <a:prstGeom prst="rect">
            <a:avLst/>
          </a:prstGeom>
          <a:ln w="25400">
            <a:solidFill>
              <a:schemeClr val="bg1"/>
            </a:solidFill>
          </a:ln>
        </p:spPr>
      </p:pic>
      <p:pic>
        <p:nvPicPr>
          <p:cNvPr id="13" name="Picture 12"/>
          <p:cNvPicPr>
            <a:picLocks noChangeAspect="1"/>
          </p:cNvPicPr>
          <p:nvPr/>
        </p:nvPicPr>
        <p:blipFill>
          <a:blip r:embed="rId4"/>
          <a:stretch>
            <a:fillRect/>
          </a:stretch>
        </p:blipFill>
        <p:spPr>
          <a:xfrm>
            <a:off x="7595445" y="1349896"/>
            <a:ext cx="3503544" cy="4671392"/>
          </a:xfrm>
          <a:prstGeom prst="rect">
            <a:avLst/>
          </a:prstGeom>
          <a:ln w="25400">
            <a:solidFill>
              <a:schemeClr val="bg1"/>
            </a:solidFill>
          </a:ln>
        </p:spPr>
      </p:pic>
      <p:sp>
        <p:nvSpPr>
          <p:cNvPr id="8" name="Oval Callout 7"/>
          <p:cNvSpPr/>
          <p:nvPr/>
        </p:nvSpPr>
        <p:spPr>
          <a:xfrm>
            <a:off x="10149044" y="4437112"/>
            <a:ext cx="1496892" cy="720080"/>
          </a:xfrm>
          <a:prstGeom prst="wedgeEllipseCallout">
            <a:avLst>
              <a:gd name="adj1" fmla="val -50463"/>
              <a:gd name="adj2" fmla="val 70298"/>
            </a:avLst>
          </a:prstGeom>
          <a:blipFill dpi="0" rotWithShape="0">
            <a:blip r:embed="rId5"/>
            <a:srcRect/>
            <a:stretch>
              <a:fillRect l="-100000" t="-130000" r="-100000" b="-10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a:off x="864248" y="1844824"/>
            <a:ext cx="2606080" cy="3539430"/>
          </a:xfrm>
          <a:prstGeom prst="rect">
            <a:avLst/>
          </a:prstGeom>
          <a:noFill/>
        </p:spPr>
        <p:txBody>
          <a:bodyPr wrap="square" rtlCol="0">
            <a:spAutoFit/>
          </a:bodyPr>
          <a:lstStyle/>
          <a:p>
            <a:r>
              <a:rPr lang="en-GB" sz="3200" dirty="0">
                <a:solidFill>
                  <a:schemeClr val="bg1"/>
                </a:solidFill>
              </a:rPr>
              <a:t>Oh no, it’s just some calendar reminders …</a:t>
            </a:r>
          </a:p>
          <a:p>
            <a:endParaRPr lang="en-GB" sz="3200" dirty="0">
              <a:solidFill>
                <a:schemeClr val="bg1"/>
              </a:solidFill>
            </a:endParaRPr>
          </a:p>
          <a:p>
            <a:r>
              <a:rPr lang="en-GB" sz="3200" dirty="0">
                <a:solidFill>
                  <a:schemeClr val="bg1"/>
                </a:solidFill>
              </a:rPr>
              <a:t>… and no way to clear them all easily.</a:t>
            </a:r>
          </a:p>
        </p:txBody>
      </p:sp>
    </p:spTree>
    <p:extLst>
      <p:ext uri="{BB962C8B-B14F-4D97-AF65-F5344CB8AC3E}">
        <p14:creationId xmlns:p14="http://schemas.microsoft.com/office/powerpoint/2010/main" val="376098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89585" y="1623855"/>
            <a:ext cx="2774767" cy="4586471"/>
          </a:xfrm>
          <a:prstGeom prst="rect">
            <a:avLst/>
          </a:prstGeom>
        </p:spPr>
      </p:pic>
      <p:sp>
        <p:nvSpPr>
          <p:cNvPr id="2" name="Title 1"/>
          <p:cNvSpPr>
            <a:spLocks noGrp="1"/>
          </p:cNvSpPr>
          <p:nvPr>
            <p:ph type="title"/>
          </p:nvPr>
        </p:nvSpPr>
        <p:spPr/>
        <p:txBody>
          <a:bodyPr>
            <a:normAutofit/>
          </a:bodyPr>
          <a:lstStyle/>
          <a:p>
            <a:r>
              <a:rPr lang="en-GB" dirty="0"/>
              <a:t>Too much information - geeky</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3632" y="1628801"/>
            <a:ext cx="2715577" cy="4525963"/>
          </a:xfrm>
          <a:ln w="28575">
            <a:solidFill>
              <a:schemeClr val="bg1"/>
            </a:solidFill>
          </a:ln>
        </p:spPr>
      </p:pic>
      <p:sp>
        <p:nvSpPr>
          <p:cNvPr id="8" name="Oval Callout 7"/>
          <p:cNvSpPr/>
          <p:nvPr/>
        </p:nvSpPr>
        <p:spPr>
          <a:xfrm flipH="1">
            <a:off x="407368" y="1988840"/>
            <a:ext cx="3240360" cy="1368152"/>
          </a:xfrm>
          <a:prstGeom prst="wedgeEllipseCallout">
            <a:avLst>
              <a:gd name="adj1" fmla="val -50463"/>
              <a:gd name="adj2" fmla="val 70298"/>
            </a:avLst>
          </a:prstGeom>
          <a:blipFill dpi="0" rotWithShape="0">
            <a:blip r:embed="rId5"/>
            <a:srcRect/>
            <a:stretch>
              <a:fillRect t="-6000" b="6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Callout 8"/>
          <p:cNvSpPr/>
          <p:nvPr/>
        </p:nvSpPr>
        <p:spPr>
          <a:xfrm>
            <a:off x="7875472" y="1052736"/>
            <a:ext cx="3981167" cy="1440160"/>
          </a:xfrm>
          <a:prstGeom prst="wedgeEllipseCallout">
            <a:avLst>
              <a:gd name="adj1" fmla="val -50463"/>
              <a:gd name="adj2" fmla="val 70298"/>
            </a:avLst>
          </a:prstGeom>
          <a:blipFill dpi="0" rotWithShape="0">
            <a:blip r:embed="rId6"/>
            <a:srcRect/>
            <a:stretch>
              <a:fillRect l="-10000" t="-28000" r="-12000" b="-1000"/>
            </a:stretch>
          </a:bli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788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16832"/>
            <a:ext cx="10972800" cy="3989039"/>
          </a:xfrm>
        </p:spPr>
        <p:txBody>
          <a:bodyPr>
            <a:normAutofit/>
          </a:bodyPr>
          <a:lstStyle/>
          <a:p>
            <a:r>
              <a:rPr lang="en-GB" sz="3600" dirty="0"/>
              <a:t>Don’t spam users with too much information</a:t>
            </a:r>
          </a:p>
          <a:p>
            <a:endParaRPr lang="en-GB" sz="3600" dirty="0"/>
          </a:p>
          <a:p>
            <a:r>
              <a:rPr lang="en-GB" sz="3600" dirty="0"/>
              <a:t>Too many confirmation dialogs trigger auto acceptance</a:t>
            </a:r>
          </a:p>
          <a:p>
            <a:endParaRPr lang="en-GB" sz="3600" dirty="0"/>
          </a:p>
          <a:p>
            <a:r>
              <a:rPr lang="en-GB" sz="3600" dirty="0"/>
              <a:t>Be careful with ‘geeky’ terminology</a:t>
            </a:r>
          </a:p>
          <a:p>
            <a:pPr lvl="1"/>
            <a:endParaRPr lang="en-GB" dirty="0"/>
          </a:p>
          <a:p>
            <a:pPr lvl="1"/>
            <a:endParaRPr lang="en-GB" dirty="0"/>
          </a:p>
          <a:p>
            <a:pPr lvl="1"/>
            <a:endParaRPr lang="en-GB" dirty="0"/>
          </a:p>
        </p:txBody>
      </p:sp>
      <p:sp>
        <p:nvSpPr>
          <p:cNvPr id="5" name="Title 4"/>
          <p:cNvSpPr>
            <a:spLocks noGrp="1"/>
          </p:cNvSpPr>
          <p:nvPr>
            <p:ph type="title"/>
          </p:nvPr>
        </p:nvSpPr>
        <p:spPr/>
        <p:txBody>
          <a:bodyPr/>
          <a:lstStyle/>
          <a:p>
            <a:r>
              <a:rPr lang="en-GB" dirty="0"/>
              <a:t>Too much information</a:t>
            </a:r>
          </a:p>
        </p:txBody>
      </p:sp>
    </p:spTree>
    <p:extLst>
      <p:ext uri="{BB962C8B-B14F-4D97-AF65-F5344CB8AC3E}">
        <p14:creationId xmlns:p14="http://schemas.microsoft.com/office/powerpoint/2010/main" val="2641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 much information - solved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896" y="1368152"/>
            <a:ext cx="2835086" cy="4725144"/>
          </a:xfrm>
          <a:prstGeom prst="rect">
            <a:avLst/>
          </a:prstGeom>
          <a:ln w="28575">
            <a:solidFill>
              <a:schemeClr val="bg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232" y="1366695"/>
            <a:ext cx="2848589" cy="4725144"/>
          </a:xfrm>
          <a:prstGeom prst="rect">
            <a:avLst/>
          </a:prstGeom>
          <a:ln w="28575">
            <a:solidFill>
              <a:schemeClr val="bg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484" y="1366695"/>
            <a:ext cx="3556324" cy="4741765"/>
          </a:xfrm>
          <a:prstGeom prst="rect">
            <a:avLst/>
          </a:prstGeom>
          <a:ln w="28575">
            <a:solidFill>
              <a:schemeClr val="bg1"/>
            </a:solidFill>
          </a:ln>
        </p:spPr>
      </p:pic>
    </p:spTree>
    <p:extLst>
      <p:ext uri="{BB962C8B-B14F-4D97-AF65-F5344CB8AC3E}">
        <p14:creationId xmlns:p14="http://schemas.microsoft.com/office/powerpoint/2010/main" val="36488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childTnLst>
                                </p:cTn>
                              </p:par>
                            </p:childTnLst>
                          </p:cTn>
                        </p:par>
                        <p:par>
                          <p:cTn id="13" fill="hold">
                            <p:stCondLst>
                              <p:cond delay="1500"/>
                            </p:stCondLst>
                            <p:childTnLst>
                              <p:par>
                                <p:cTn id="14" presetID="10"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 much information - very geeky</a:t>
            </a:r>
          </a:p>
        </p:txBody>
      </p:sp>
      <p:pic>
        <p:nvPicPr>
          <p:cNvPr id="5" name="Picture 4"/>
          <p:cNvPicPr>
            <a:picLocks noChangeAspect="1"/>
          </p:cNvPicPr>
          <p:nvPr/>
        </p:nvPicPr>
        <p:blipFill>
          <a:blip r:embed="rId3"/>
          <a:stretch>
            <a:fillRect/>
          </a:stretch>
        </p:blipFill>
        <p:spPr>
          <a:xfrm>
            <a:off x="1262062" y="2132856"/>
            <a:ext cx="9667875" cy="2790825"/>
          </a:xfrm>
          <a:prstGeom prst="rect">
            <a:avLst/>
          </a:prstGeom>
          <a:ln w="28575">
            <a:solidFill>
              <a:schemeClr val="bg1"/>
            </a:solidFill>
          </a:ln>
        </p:spPr>
      </p:pic>
    </p:spTree>
    <p:extLst>
      <p:ext uri="{BB962C8B-B14F-4D97-AF65-F5344CB8AC3E}">
        <p14:creationId xmlns:p14="http://schemas.microsoft.com/office/powerpoint/2010/main" val="37853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 little information</a:t>
            </a:r>
          </a:p>
        </p:txBody>
      </p:sp>
      <p:pic>
        <p:nvPicPr>
          <p:cNvPr id="3" name="Picture 2"/>
          <p:cNvPicPr>
            <a:picLocks noChangeAspect="1"/>
          </p:cNvPicPr>
          <p:nvPr/>
        </p:nvPicPr>
        <p:blipFill>
          <a:blip r:embed="rId3"/>
          <a:stretch>
            <a:fillRect/>
          </a:stretch>
        </p:blipFill>
        <p:spPr>
          <a:xfrm>
            <a:off x="2999656" y="1483278"/>
            <a:ext cx="2376264" cy="4214064"/>
          </a:xfrm>
          <a:prstGeom prst="rect">
            <a:avLst/>
          </a:prstGeom>
          <a:ln w="28575">
            <a:solidFill>
              <a:schemeClr val="bg1"/>
            </a:solidFill>
          </a:ln>
        </p:spPr>
      </p:pic>
      <p:pic>
        <p:nvPicPr>
          <p:cNvPr id="4" name="Picture 3"/>
          <p:cNvPicPr>
            <a:picLocks noChangeAspect="1"/>
          </p:cNvPicPr>
          <p:nvPr/>
        </p:nvPicPr>
        <p:blipFill>
          <a:blip r:embed="rId4"/>
          <a:stretch>
            <a:fillRect/>
          </a:stretch>
        </p:blipFill>
        <p:spPr>
          <a:xfrm>
            <a:off x="6528048" y="1483278"/>
            <a:ext cx="2376264" cy="4214064"/>
          </a:xfrm>
          <a:prstGeom prst="rect">
            <a:avLst/>
          </a:prstGeom>
          <a:ln w="28575">
            <a:solidFill>
              <a:schemeClr val="bg1"/>
            </a:solidFill>
          </a:ln>
        </p:spPr>
      </p:pic>
    </p:spTree>
    <p:extLst>
      <p:ext uri="{BB962C8B-B14F-4D97-AF65-F5344CB8AC3E}">
        <p14:creationId xmlns:p14="http://schemas.microsoft.com/office/powerpoint/2010/main" val="31031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is Liam Westley?</a:t>
            </a:r>
          </a:p>
        </p:txBody>
      </p:sp>
      <p:sp>
        <p:nvSpPr>
          <p:cNvPr id="3" name="Content Placeholder 2"/>
          <p:cNvSpPr>
            <a:spLocks noGrp="1"/>
          </p:cNvSpPr>
          <p:nvPr>
            <p:ph idx="1"/>
          </p:nvPr>
        </p:nvSpPr>
        <p:spPr/>
        <p:txBody>
          <a:bodyPr>
            <a:normAutofit lnSpcReduction="10000"/>
          </a:bodyPr>
          <a:lstStyle/>
          <a:p>
            <a:pPr marL="0" indent="0">
              <a:buNone/>
            </a:pPr>
            <a:r>
              <a:rPr lang="en-GB" dirty="0"/>
              <a:t>Head of Engineering, and responsible for the mobile and desktop teams at Huddle</a:t>
            </a:r>
          </a:p>
          <a:p>
            <a:pPr lvl="1"/>
            <a:r>
              <a:rPr lang="en-GB" dirty="0"/>
              <a:t>iOS; iPhone and iPad applications</a:t>
            </a:r>
          </a:p>
          <a:p>
            <a:pPr lvl="1"/>
            <a:r>
              <a:rPr lang="en-GB" dirty="0"/>
              <a:t>Android</a:t>
            </a:r>
          </a:p>
          <a:p>
            <a:pPr lvl="1"/>
            <a:r>
              <a:rPr lang="en-GB" dirty="0"/>
              <a:t>Desktop Windows</a:t>
            </a:r>
          </a:p>
          <a:p>
            <a:pPr lvl="1"/>
            <a:r>
              <a:rPr lang="en-GB" dirty="0"/>
              <a:t>Desktop OS/X</a:t>
            </a:r>
          </a:p>
          <a:p>
            <a:pPr marL="0" indent="0">
              <a:buNone/>
            </a:pPr>
            <a:r>
              <a:rPr lang="en-GB" dirty="0"/>
              <a:t>And he owns too many devices …</a:t>
            </a:r>
          </a:p>
          <a:p>
            <a:pPr lvl="1"/>
            <a:r>
              <a:rPr lang="en-GB" dirty="0"/>
              <a:t>Windows Phone, Android phones (F to L) and tablets (Nexus 7 and  9), iPad mini, Windows; laptops, 10” and 7” tablets, Kindle ….</a:t>
            </a:r>
          </a:p>
          <a:p>
            <a:pPr marL="0" indent="0">
              <a:buNone/>
            </a:pPr>
            <a:endParaRPr lang="en-GB" dirty="0"/>
          </a:p>
          <a:p>
            <a:pPr marL="0" indent="0">
              <a:buNone/>
            </a:pPr>
            <a:endParaRPr lang="en-GB" dirty="0"/>
          </a:p>
          <a:p>
            <a:pPr lvl="1"/>
            <a:endParaRPr lang="en-GB" dirty="0"/>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3852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5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 little information</a:t>
            </a:r>
          </a:p>
        </p:txBody>
      </p:sp>
      <p:sp>
        <p:nvSpPr>
          <p:cNvPr id="3" name="Content Placeholder 2"/>
          <p:cNvSpPr>
            <a:spLocks noGrp="1"/>
          </p:cNvSpPr>
          <p:nvPr>
            <p:ph idx="1"/>
          </p:nvPr>
        </p:nvSpPr>
        <p:spPr/>
        <p:txBody>
          <a:bodyPr>
            <a:normAutofit/>
          </a:bodyPr>
          <a:lstStyle/>
          <a:p>
            <a:r>
              <a:rPr lang="en-GB" sz="3600" dirty="0"/>
              <a:t>iOS keyboard – was my personal bug bear</a:t>
            </a:r>
          </a:p>
          <a:p>
            <a:endParaRPr lang="en-GB" sz="3600" dirty="0"/>
          </a:p>
          <a:p>
            <a:r>
              <a:rPr lang="en-GB" sz="3600" dirty="0"/>
              <a:t>Outlook stupid dialog … again</a:t>
            </a:r>
          </a:p>
          <a:p>
            <a:endParaRPr lang="en-GB" sz="3600" dirty="0"/>
          </a:p>
          <a:p>
            <a:r>
              <a:rPr lang="en-GB" sz="3600" dirty="0"/>
              <a:t>Too little information causes people to navigate further through an application, or forces people to think</a:t>
            </a:r>
          </a:p>
        </p:txBody>
      </p:sp>
    </p:spTree>
    <p:extLst>
      <p:ext uri="{BB962C8B-B14F-4D97-AF65-F5344CB8AC3E}">
        <p14:creationId xmlns:p14="http://schemas.microsoft.com/office/powerpoint/2010/main" val="648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Consistency</a:t>
            </a:r>
          </a:p>
        </p:txBody>
      </p:sp>
      <p:pic>
        <p:nvPicPr>
          <p:cNvPr id="8" name="Picture 7"/>
          <p:cNvPicPr>
            <a:picLocks noChangeAspect="1"/>
          </p:cNvPicPr>
          <p:nvPr/>
        </p:nvPicPr>
        <p:blipFill>
          <a:blip r:embed="rId3"/>
          <a:stretch>
            <a:fillRect/>
          </a:stretch>
        </p:blipFill>
        <p:spPr>
          <a:xfrm>
            <a:off x="5735960" y="1424649"/>
            <a:ext cx="5199696" cy="2658712"/>
          </a:xfrm>
          <a:prstGeom prst="rect">
            <a:avLst/>
          </a:prstGeom>
          <a:ln w="28575">
            <a:solidFill>
              <a:schemeClr val="bg1"/>
            </a:solidFill>
          </a:ln>
        </p:spPr>
      </p:pic>
      <p:pic>
        <p:nvPicPr>
          <p:cNvPr id="10" name="Picture 9"/>
          <p:cNvPicPr>
            <a:picLocks noChangeAspect="1"/>
          </p:cNvPicPr>
          <p:nvPr/>
        </p:nvPicPr>
        <p:blipFill>
          <a:blip r:embed="rId4"/>
          <a:stretch>
            <a:fillRect/>
          </a:stretch>
        </p:blipFill>
        <p:spPr>
          <a:xfrm>
            <a:off x="5735960" y="4451225"/>
            <a:ext cx="5215573" cy="1396866"/>
          </a:xfrm>
          <a:prstGeom prst="rect">
            <a:avLst/>
          </a:prstGeom>
          <a:ln w="28575">
            <a:solidFill>
              <a:schemeClr val="bg1"/>
            </a:solidFill>
          </a:ln>
        </p:spPr>
      </p:pic>
      <p:pic>
        <p:nvPicPr>
          <p:cNvPr id="11" name="Picture 10"/>
          <p:cNvPicPr>
            <a:picLocks noChangeAspect="1"/>
          </p:cNvPicPr>
          <p:nvPr/>
        </p:nvPicPr>
        <p:blipFill>
          <a:blip r:embed="rId5"/>
          <a:stretch>
            <a:fillRect/>
          </a:stretch>
        </p:blipFill>
        <p:spPr>
          <a:xfrm>
            <a:off x="1094698" y="1438954"/>
            <a:ext cx="3705158" cy="4409137"/>
          </a:xfrm>
          <a:prstGeom prst="rect">
            <a:avLst/>
          </a:prstGeom>
          <a:ln w="28575">
            <a:solidFill>
              <a:schemeClr val="bg1"/>
            </a:solidFill>
          </a:ln>
        </p:spPr>
      </p:pic>
    </p:spTree>
    <p:extLst>
      <p:ext uri="{BB962C8B-B14F-4D97-AF65-F5344CB8AC3E}">
        <p14:creationId xmlns:p14="http://schemas.microsoft.com/office/powerpoint/2010/main" val="425400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Android settings … Gingerbread (ZTE Blade)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440" y="1618425"/>
            <a:ext cx="5774432" cy="4330824"/>
          </a:xfrm>
          <a:prstGeom prst="rect">
            <a:avLst/>
          </a:prstGeom>
          <a:ln w="28575">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192" y="1643464"/>
            <a:ext cx="2592288" cy="4316160"/>
          </a:xfrm>
          <a:prstGeom prst="rect">
            <a:avLst/>
          </a:prstGeom>
          <a:ln w="28575">
            <a:solidFill>
              <a:schemeClr val="bg1"/>
            </a:solidFill>
          </a:ln>
        </p:spPr>
      </p:pic>
    </p:spTree>
    <p:extLst>
      <p:ext uri="{BB962C8B-B14F-4D97-AF65-F5344CB8AC3E}">
        <p14:creationId xmlns:p14="http://schemas.microsoft.com/office/powerpoint/2010/main" val="19538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Android settings … Jellybean (Acer S500)</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4746" y="1307232"/>
            <a:ext cx="2635230" cy="4684853"/>
          </a:xfrm>
          <a:prstGeom prst="rect">
            <a:avLst/>
          </a:prstGeom>
          <a:ln w="28575">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643" y="1307232"/>
            <a:ext cx="2637989" cy="4689758"/>
          </a:xfrm>
          <a:prstGeom prst="rect">
            <a:avLst/>
          </a:prstGeom>
          <a:ln w="28575">
            <a:solidFill>
              <a:schemeClr val="bg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950" y="1307232"/>
            <a:ext cx="2631733" cy="4678638"/>
          </a:xfrm>
          <a:prstGeom prst="rect">
            <a:avLst/>
          </a:prstGeom>
          <a:ln w="28575">
            <a:solidFill>
              <a:schemeClr val="bg1"/>
            </a:solidFill>
          </a:ln>
        </p:spPr>
      </p:pic>
      <p:sp>
        <p:nvSpPr>
          <p:cNvPr id="8" name="Down Arrow 7"/>
          <p:cNvSpPr/>
          <p:nvPr/>
        </p:nvSpPr>
        <p:spPr>
          <a:xfrm>
            <a:off x="1343472" y="1310325"/>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4315" y="1296112"/>
            <a:ext cx="2637989" cy="4689758"/>
          </a:xfrm>
          <a:prstGeom prst="rect">
            <a:avLst/>
          </a:prstGeom>
          <a:ln w="28575">
            <a:solidFill>
              <a:schemeClr val="bg1"/>
            </a:solidFill>
          </a:ln>
        </p:spPr>
      </p:pic>
    </p:spTree>
    <p:extLst>
      <p:ext uri="{BB962C8B-B14F-4D97-AF65-F5344CB8AC3E}">
        <p14:creationId xmlns:p14="http://schemas.microsoft.com/office/powerpoint/2010/main" val="56535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Android settings … KitKat (Nexus 7)</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123" y="1417638"/>
            <a:ext cx="2933419" cy="4693471"/>
          </a:xfrm>
          <a:prstGeom prst="rect">
            <a:avLst/>
          </a:prstGeom>
          <a:ln w="28575">
            <a:solidFill>
              <a:schemeClr val="bg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4116" y="1417638"/>
            <a:ext cx="2933419" cy="4693471"/>
          </a:xfrm>
          <a:prstGeom prst="rect">
            <a:avLst/>
          </a:prstGeom>
          <a:ln w="28575">
            <a:solidFill>
              <a:schemeClr val="bg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109" y="1417638"/>
            <a:ext cx="2933419" cy="4693471"/>
          </a:xfrm>
          <a:prstGeom prst="rect">
            <a:avLst/>
          </a:prstGeom>
          <a:ln w="28575">
            <a:solidFill>
              <a:schemeClr val="bg1"/>
            </a:solidFill>
          </a:ln>
        </p:spPr>
      </p:pic>
      <p:sp>
        <p:nvSpPr>
          <p:cNvPr id="8" name="Down Arrow 7"/>
          <p:cNvSpPr/>
          <p:nvPr/>
        </p:nvSpPr>
        <p:spPr>
          <a:xfrm>
            <a:off x="3503712" y="1417072"/>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ln w="19050">
                <a:solidFill>
                  <a:schemeClr val="tx1"/>
                </a:solidFill>
              </a:ln>
            </a:endParaRPr>
          </a:p>
        </p:txBody>
      </p:sp>
    </p:spTree>
    <p:extLst>
      <p:ext uri="{BB962C8B-B14F-4D97-AF65-F5344CB8AC3E}">
        <p14:creationId xmlns:p14="http://schemas.microsoft.com/office/powerpoint/2010/main" val="76636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Android settings … Lollipop (Nexus 9)</a:t>
            </a:r>
          </a:p>
        </p:txBody>
      </p:sp>
      <p:pic>
        <p:nvPicPr>
          <p:cNvPr id="11" name="Picture 10"/>
          <p:cNvPicPr>
            <a:picLocks noChangeAspect="1"/>
          </p:cNvPicPr>
          <p:nvPr/>
        </p:nvPicPr>
        <p:blipFill>
          <a:blip r:embed="rId3"/>
          <a:stretch>
            <a:fillRect/>
          </a:stretch>
        </p:blipFill>
        <p:spPr>
          <a:xfrm>
            <a:off x="682536" y="1556792"/>
            <a:ext cx="3257117" cy="4344591"/>
          </a:xfrm>
          <a:prstGeom prst="rect">
            <a:avLst/>
          </a:prstGeom>
          <a:ln w="28575">
            <a:solidFill>
              <a:schemeClr val="bg1"/>
            </a:solidFill>
          </a:ln>
        </p:spPr>
      </p:pic>
      <p:sp>
        <p:nvSpPr>
          <p:cNvPr id="8" name="Down Arrow 7"/>
          <p:cNvSpPr/>
          <p:nvPr/>
        </p:nvSpPr>
        <p:spPr>
          <a:xfrm>
            <a:off x="2059066" y="1556792"/>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ln w="19050">
                <a:solidFill>
                  <a:schemeClr val="tx1"/>
                </a:solidFill>
              </a:ln>
            </a:endParaRPr>
          </a:p>
        </p:txBody>
      </p:sp>
      <p:pic>
        <p:nvPicPr>
          <p:cNvPr id="12" name="Picture 11"/>
          <p:cNvPicPr>
            <a:picLocks noChangeAspect="1"/>
          </p:cNvPicPr>
          <p:nvPr/>
        </p:nvPicPr>
        <p:blipFill>
          <a:blip r:embed="rId4"/>
          <a:stretch>
            <a:fillRect/>
          </a:stretch>
        </p:blipFill>
        <p:spPr>
          <a:xfrm>
            <a:off x="4305489" y="1556792"/>
            <a:ext cx="3257117" cy="4344591"/>
          </a:xfrm>
          <a:prstGeom prst="rect">
            <a:avLst/>
          </a:prstGeom>
          <a:ln w="28575">
            <a:solidFill>
              <a:schemeClr val="bg1"/>
            </a:solidFill>
          </a:ln>
        </p:spPr>
      </p:pic>
      <p:pic>
        <p:nvPicPr>
          <p:cNvPr id="13" name="Picture 12"/>
          <p:cNvPicPr>
            <a:picLocks noChangeAspect="1"/>
          </p:cNvPicPr>
          <p:nvPr/>
        </p:nvPicPr>
        <p:blipFill>
          <a:blip r:embed="rId5"/>
          <a:stretch>
            <a:fillRect/>
          </a:stretch>
        </p:blipFill>
        <p:spPr>
          <a:xfrm>
            <a:off x="7928441" y="1556791"/>
            <a:ext cx="3257117" cy="4344591"/>
          </a:xfrm>
          <a:prstGeom prst="rect">
            <a:avLst/>
          </a:prstGeom>
          <a:ln w="28575">
            <a:solidFill>
              <a:schemeClr val="bg1"/>
            </a:solidFill>
          </a:ln>
        </p:spPr>
      </p:pic>
    </p:spTree>
    <p:extLst>
      <p:ext uri="{BB962C8B-B14F-4D97-AF65-F5344CB8AC3E}">
        <p14:creationId xmlns:p14="http://schemas.microsoft.com/office/powerpoint/2010/main" val="313098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Consistency</a:t>
            </a:r>
          </a:p>
        </p:txBody>
      </p:sp>
      <p:sp>
        <p:nvSpPr>
          <p:cNvPr id="3" name="Content Placeholder 2"/>
          <p:cNvSpPr>
            <a:spLocks noGrp="1"/>
          </p:cNvSpPr>
          <p:nvPr>
            <p:ph idx="1"/>
          </p:nvPr>
        </p:nvSpPr>
        <p:spPr/>
        <p:txBody>
          <a:bodyPr>
            <a:normAutofit lnSpcReduction="10000"/>
          </a:bodyPr>
          <a:lstStyle/>
          <a:p>
            <a:r>
              <a:rPr lang="en-GB" sz="3600" dirty="0"/>
              <a:t>Hotel lift, 0 on button, G on notice.</a:t>
            </a:r>
          </a:p>
          <a:p>
            <a:endParaRPr lang="en-GB" sz="3600" dirty="0"/>
          </a:p>
          <a:p>
            <a:r>
              <a:rPr lang="en-GB" sz="3600" dirty="0"/>
              <a:t>Android settings - who moved my cheese?</a:t>
            </a:r>
          </a:p>
          <a:p>
            <a:endParaRPr lang="en-GB" sz="3600" dirty="0"/>
          </a:p>
          <a:p>
            <a:r>
              <a:rPr lang="en-GB" sz="3600" dirty="0" err="1"/>
              <a:t>Ctl+F</a:t>
            </a:r>
            <a:r>
              <a:rPr lang="en-GB" sz="3600" dirty="0"/>
              <a:t> in Outlook</a:t>
            </a:r>
          </a:p>
          <a:p>
            <a:endParaRPr lang="en-GB" sz="3600" dirty="0"/>
          </a:p>
          <a:p>
            <a:r>
              <a:rPr lang="en-GB" sz="3600" dirty="0"/>
              <a:t>Be careful with accelerator keys in browsers</a:t>
            </a:r>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7847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Consistency – application or platform</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9496" y="1417638"/>
            <a:ext cx="2520280" cy="4480497"/>
          </a:xfrm>
          <a:prstGeom prst="rect">
            <a:avLst/>
          </a:prstGeom>
          <a:ln w="28575">
            <a:solidFill>
              <a:schemeClr val="bg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7808" y="1417638"/>
            <a:ext cx="2520280" cy="4480497"/>
          </a:xfrm>
          <a:prstGeom prst="rect">
            <a:avLst/>
          </a:prstGeom>
          <a:ln w="28575">
            <a:solidFill>
              <a:schemeClr val="bg1"/>
            </a:solidFill>
          </a:ln>
        </p:spPr>
      </p:pic>
      <p:sp>
        <p:nvSpPr>
          <p:cNvPr id="8" name="TextBox 7"/>
          <p:cNvSpPr txBox="1"/>
          <p:nvPr/>
        </p:nvSpPr>
        <p:spPr>
          <a:xfrm>
            <a:off x="2675620" y="2708920"/>
            <a:ext cx="3240359" cy="1862048"/>
          </a:xfrm>
          <a:prstGeom prst="rect">
            <a:avLst/>
          </a:prstGeom>
          <a:noFill/>
        </p:spPr>
        <p:txBody>
          <a:bodyPr wrap="square" rtlCol="0">
            <a:spAutoFit/>
          </a:bodyPr>
          <a:lstStyle/>
          <a:p>
            <a:r>
              <a:rPr lang="en-GB" sz="11500" b="1" dirty="0">
                <a:solidFill>
                  <a:srgbClr val="FF0000"/>
                </a:solidFill>
                <a:latin typeface="Stencil" panose="040409050D0802020404" pitchFamily="82" charset="0"/>
              </a:rPr>
              <a:t>BAD</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1420604"/>
            <a:ext cx="2520280" cy="4480498"/>
          </a:xfrm>
          <a:prstGeom prst="rect">
            <a:avLst/>
          </a:prstGeom>
          <a:ln w="28575">
            <a:solidFill>
              <a:schemeClr val="bg1"/>
            </a:solidFill>
          </a:ln>
        </p:spPr>
      </p:pic>
      <p:sp>
        <p:nvSpPr>
          <p:cNvPr id="11" name="TextBox 10"/>
          <p:cNvSpPr txBox="1"/>
          <p:nvPr/>
        </p:nvSpPr>
        <p:spPr>
          <a:xfrm>
            <a:off x="7536160" y="2685125"/>
            <a:ext cx="4528119" cy="1862048"/>
          </a:xfrm>
          <a:prstGeom prst="rect">
            <a:avLst/>
          </a:prstGeom>
          <a:noFill/>
        </p:spPr>
        <p:txBody>
          <a:bodyPr wrap="square" rtlCol="0">
            <a:spAutoFit/>
          </a:bodyPr>
          <a:lstStyle/>
          <a:p>
            <a:r>
              <a:rPr lang="en-GB" sz="11500" b="1" dirty="0">
                <a:solidFill>
                  <a:srgbClr val="FF0000"/>
                </a:solidFill>
                <a:latin typeface="Stencil" panose="040409050D0802020404" pitchFamily="82" charset="0"/>
              </a:rPr>
              <a:t>GOOD</a:t>
            </a:r>
          </a:p>
        </p:txBody>
      </p:sp>
    </p:spTree>
    <p:extLst>
      <p:ext uri="{BB962C8B-B14F-4D97-AF65-F5344CB8AC3E}">
        <p14:creationId xmlns:p14="http://schemas.microsoft.com/office/powerpoint/2010/main" val="1150141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anim calcmode="lin" valueType="num">
                                      <p:cBhvr>
                                        <p:cTn id="32" dur="1000" fill="hold"/>
                                        <p:tgtEl>
                                          <p:spTgt spid="11"/>
                                        </p:tgtEl>
                                        <p:attrNameLst>
                                          <p:attrName>style.rotation</p:attrName>
                                        </p:attrNameLst>
                                      </p:cBhvr>
                                      <p:tavLst>
                                        <p:tav tm="0">
                                          <p:val>
                                            <p:fltVal val="90"/>
                                          </p:val>
                                        </p:tav>
                                        <p:tav tm="100000">
                                          <p:val>
                                            <p:fltVal val="0"/>
                                          </p:val>
                                        </p:tav>
                                      </p:tavLst>
                                    </p:anim>
                                    <p:animEffect transition="in" filter="fade">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Surprise your user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920" y="1417638"/>
            <a:ext cx="2705472" cy="4509120"/>
          </a:xfrm>
          <a:prstGeom prst="rect">
            <a:avLst/>
          </a:prstGeom>
          <a:ln w="28575">
            <a:solidFill>
              <a:schemeClr val="bg1"/>
            </a:solidFill>
          </a:ln>
        </p:spPr>
      </p:pic>
      <p:sp>
        <p:nvSpPr>
          <p:cNvPr id="6" name="TextBox 5"/>
          <p:cNvSpPr txBox="1"/>
          <p:nvPr/>
        </p:nvSpPr>
        <p:spPr>
          <a:xfrm>
            <a:off x="1950368" y="1844824"/>
            <a:ext cx="3974232" cy="3539430"/>
          </a:xfrm>
          <a:prstGeom prst="rect">
            <a:avLst/>
          </a:prstGeom>
          <a:noFill/>
        </p:spPr>
        <p:txBody>
          <a:bodyPr wrap="square" rtlCol="0" anchor="ctr">
            <a:spAutoFit/>
          </a:bodyPr>
          <a:lstStyle/>
          <a:p>
            <a:r>
              <a:rPr lang="en-GB" sz="3200" dirty="0">
                <a:solidFill>
                  <a:schemeClr val="bg1"/>
                </a:solidFill>
              </a:rPr>
              <a:t>The screen capture button changed in Windows Phone 8.1 so now, every time you press the old combination you see this help screen. </a:t>
            </a:r>
          </a:p>
        </p:txBody>
      </p:sp>
    </p:spTree>
    <p:extLst>
      <p:ext uri="{BB962C8B-B14F-4D97-AF65-F5344CB8AC3E}">
        <p14:creationId xmlns:p14="http://schemas.microsoft.com/office/powerpoint/2010/main" val="32117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Surprise your user – Siri and Cortana</a:t>
            </a:r>
          </a:p>
        </p:txBody>
      </p:sp>
      <p:pic>
        <p:nvPicPr>
          <p:cNvPr id="4" name="Picture 3"/>
          <p:cNvPicPr>
            <a:picLocks noChangeAspect="1"/>
          </p:cNvPicPr>
          <p:nvPr/>
        </p:nvPicPr>
        <p:blipFill>
          <a:blip r:embed="rId3"/>
          <a:stretch>
            <a:fillRect/>
          </a:stretch>
        </p:blipFill>
        <p:spPr>
          <a:xfrm>
            <a:off x="1991544" y="1628800"/>
            <a:ext cx="7748984" cy="3824606"/>
          </a:xfrm>
          <a:prstGeom prst="rect">
            <a:avLst/>
          </a:prstGeom>
          <a:ln w="28575">
            <a:solidFill>
              <a:schemeClr val="bg1"/>
            </a:solidFill>
          </a:ln>
        </p:spPr>
      </p:pic>
      <p:pic>
        <p:nvPicPr>
          <p:cNvPr id="3" name="Picture 2"/>
          <p:cNvPicPr>
            <a:picLocks noChangeAspect="1"/>
          </p:cNvPicPr>
          <p:nvPr/>
        </p:nvPicPr>
        <p:blipFill>
          <a:blip r:embed="rId4"/>
          <a:stretch>
            <a:fillRect/>
          </a:stretch>
        </p:blipFill>
        <p:spPr>
          <a:xfrm>
            <a:off x="3575720" y="3645024"/>
            <a:ext cx="6069484" cy="1679501"/>
          </a:xfrm>
          <a:prstGeom prst="rect">
            <a:avLst/>
          </a:prstGeom>
        </p:spPr>
      </p:pic>
    </p:spTree>
    <p:extLst>
      <p:ext uri="{BB962C8B-B14F-4D97-AF65-F5344CB8AC3E}">
        <p14:creationId xmlns:p14="http://schemas.microsoft.com/office/powerpoint/2010/main" val="23651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a:bodyPr>
          <a:lstStyle/>
          <a:p>
            <a:pPr marL="720000" indent="0">
              <a:buNone/>
            </a:pPr>
            <a:r>
              <a:rPr lang="en-GB" sz="3600" dirty="0"/>
              <a:t>‘Two roads diverged in a wood, and I -</a:t>
            </a:r>
          </a:p>
          <a:p>
            <a:pPr marL="720000" indent="0">
              <a:buNone/>
            </a:pPr>
            <a:r>
              <a:rPr lang="en-GB" sz="3600" dirty="0"/>
              <a:t>  I took the one less travelled by,	</a:t>
            </a:r>
          </a:p>
          <a:p>
            <a:pPr marL="720000" indent="0">
              <a:buNone/>
            </a:pPr>
            <a:r>
              <a:rPr lang="en-GB" sz="3600" dirty="0"/>
              <a:t>  And that has made all the difference.’</a:t>
            </a:r>
          </a:p>
          <a:p>
            <a:pPr marL="0" indent="0" algn="ctr">
              <a:buNone/>
            </a:pPr>
            <a:endParaRPr lang="en-GB" sz="3600" dirty="0"/>
          </a:p>
          <a:p>
            <a:pPr marL="0" indent="0" algn="r">
              <a:buNone/>
            </a:pPr>
            <a:r>
              <a:rPr lang="en-GB" sz="3600" dirty="0"/>
              <a:t>The Road Not Taken</a:t>
            </a:r>
          </a:p>
          <a:p>
            <a:pPr marL="0" indent="0" algn="r">
              <a:buNone/>
            </a:pPr>
            <a:r>
              <a:rPr lang="en-GB" sz="3600" dirty="0"/>
              <a:t>Robert Frost, 1920</a:t>
            </a:r>
          </a:p>
        </p:txBody>
      </p:sp>
    </p:spTree>
    <p:extLst>
      <p:ext uri="{BB962C8B-B14F-4D97-AF65-F5344CB8AC3E}">
        <p14:creationId xmlns:p14="http://schemas.microsoft.com/office/powerpoint/2010/main" val="19798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childTnLst>
                          </p:cTn>
                        </p:par>
                        <p:par>
                          <p:cTn id="14" fill="hold">
                            <p:stCondLst>
                              <p:cond delay="1000"/>
                            </p:stCondLst>
                            <p:childTnLst>
                              <p:par>
                                <p:cTn id="15" presetID="10" presetClass="entr" presetSubtype="0" fill="hold" nodeType="afterEffect">
                                  <p:stCondLst>
                                    <p:cond delay="200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par>
                                <p:cTn id="18" presetID="10" presetClass="entr" presetSubtype="0" fill="hold" nodeType="withEffect">
                                  <p:stCondLst>
                                    <p:cond delay="200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Surprise your user</a:t>
            </a:r>
          </a:p>
        </p:txBody>
      </p:sp>
      <p:sp>
        <p:nvSpPr>
          <p:cNvPr id="3" name="Content Placeholder 2"/>
          <p:cNvSpPr>
            <a:spLocks noGrp="1"/>
          </p:cNvSpPr>
          <p:nvPr>
            <p:ph idx="1"/>
          </p:nvPr>
        </p:nvSpPr>
        <p:spPr>
          <a:xfrm>
            <a:off x="609600" y="1888233"/>
            <a:ext cx="10972800" cy="3701007"/>
          </a:xfrm>
        </p:spPr>
        <p:txBody>
          <a:bodyPr>
            <a:normAutofit/>
          </a:bodyPr>
          <a:lstStyle/>
          <a:p>
            <a:r>
              <a:rPr lang="en-GB" sz="3600" dirty="0"/>
              <a:t>Good – Smart handling of High and Low dates</a:t>
            </a:r>
          </a:p>
          <a:p>
            <a:endParaRPr lang="en-GB" sz="3600" dirty="0"/>
          </a:p>
          <a:p>
            <a:r>
              <a:rPr lang="en-GB" sz="3600" dirty="0"/>
              <a:t>Good – Search for a user</a:t>
            </a:r>
          </a:p>
          <a:p>
            <a:endParaRPr lang="en-GB" sz="3600" dirty="0"/>
          </a:p>
          <a:p>
            <a:r>
              <a:rPr lang="en-GB" sz="3600" dirty="0"/>
              <a:t>Bad surprise – beware the ‘days in March’</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6038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Get friendly with your designer</a:t>
            </a:r>
          </a:p>
        </p:txBody>
      </p:sp>
      <p:sp>
        <p:nvSpPr>
          <p:cNvPr id="3" name="Content Placeholder 2"/>
          <p:cNvSpPr>
            <a:spLocks noGrp="1"/>
          </p:cNvSpPr>
          <p:nvPr>
            <p:ph idx="1"/>
          </p:nvPr>
        </p:nvSpPr>
        <p:spPr/>
        <p:txBody>
          <a:bodyPr>
            <a:noAutofit/>
          </a:bodyPr>
          <a:lstStyle/>
          <a:p>
            <a:r>
              <a:rPr lang="en-GB" sz="3600" dirty="0"/>
              <a:t>If designers should cope with technical concepts</a:t>
            </a:r>
          </a:p>
          <a:p>
            <a:pPr lvl="1"/>
            <a:r>
              <a:rPr lang="en-GB" sz="3200" dirty="0"/>
              <a:t>in return we owe them a duty to understand design</a:t>
            </a:r>
          </a:p>
          <a:p>
            <a:endParaRPr lang="en-GB" sz="2200" dirty="0"/>
          </a:p>
          <a:p>
            <a:r>
              <a:rPr lang="en-GB" sz="3600" dirty="0"/>
              <a:t>Affordance </a:t>
            </a:r>
          </a:p>
          <a:p>
            <a:pPr lvl="1"/>
            <a:r>
              <a:rPr lang="en-GB" sz="3200" dirty="0"/>
              <a:t>provide a guiding hand to users</a:t>
            </a:r>
          </a:p>
          <a:p>
            <a:endParaRPr lang="en-GB" sz="2200" dirty="0"/>
          </a:p>
          <a:p>
            <a:r>
              <a:rPr lang="en-GB" sz="3600" dirty="0"/>
              <a:t>Developers are the gatekeepers</a:t>
            </a:r>
          </a:p>
          <a:p>
            <a:pPr lvl="1"/>
            <a:r>
              <a:rPr lang="en-GB" sz="3200" dirty="0"/>
              <a:t>we can and should question design decisions</a:t>
            </a:r>
          </a:p>
        </p:txBody>
      </p:sp>
    </p:spTree>
    <p:extLst>
      <p:ext uri="{BB962C8B-B14F-4D97-AF65-F5344CB8AC3E}">
        <p14:creationId xmlns:p14="http://schemas.microsoft.com/office/powerpoint/2010/main" val="24088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Affordance – Push Me, Pull Me</a:t>
            </a:r>
          </a:p>
        </p:txBody>
      </p:sp>
      <p:pic>
        <p:nvPicPr>
          <p:cNvPr id="5" name="Picture 4"/>
          <p:cNvPicPr>
            <a:picLocks noChangeAspect="1"/>
          </p:cNvPicPr>
          <p:nvPr/>
        </p:nvPicPr>
        <p:blipFill>
          <a:blip r:embed="rId3"/>
          <a:stretch>
            <a:fillRect/>
          </a:stretch>
        </p:blipFill>
        <p:spPr>
          <a:xfrm>
            <a:off x="839416" y="1608728"/>
            <a:ext cx="5054352" cy="3826021"/>
          </a:xfrm>
          <a:prstGeom prst="rect">
            <a:avLst/>
          </a:prstGeom>
          <a:ln w="28575">
            <a:solidFill>
              <a:schemeClr val="bg1"/>
            </a:solidFill>
          </a:ln>
        </p:spPr>
      </p:pic>
      <p:pic>
        <p:nvPicPr>
          <p:cNvPr id="6" name="Picture 5"/>
          <p:cNvPicPr>
            <a:picLocks noChangeAspect="1"/>
          </p:cNvPicPr>
          <p:nvPr/>
        </p:nvPicPr>
        <p:blipFill>
          <a:blip r:embed="rId4"/>
          <a:stretch>
            <a:fillRect/>
          </a:stretch>
        </p:blipFill>
        <p:spPr>
          <a:xfrm>
            <a:off x="6374698" y="1608728"/>
            <a:ext cx="4761862" cy="3854404"/>
          </a:xfrm>
          <a:prstGeom prst="rect">
            <a:avLst/>
          </a:prstGeom>
          <a:ln w="28575">
            <a:solidFill>
              <a:schemeClr val="bg1"/>
            </a:solidFill>
          </a:ln>
        </p:spPr>
      </p:pic>
    </p:spTree>
    <p:extLst>
      <p:ext uri="{BB962C8B-B14F-4D97-AF65-F5344CB8AC3E}">
        <p14:creationId xmlns:p14="http://schemas.microsoft.com/office/powerpoint/2010/main" val="25207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Takeaways</a:t>
            </a:r>
          </a:p>
        </p:txBody>
      </p:sp>
      <p:sp>
        <p:nvSpPr>
          <p:cNvPr id="3" name="Content Placeholder 2"/>
          <p:cNvSpPr>
            <a:spLocks noGrp="1"/>
          </p:cNvSpPr>
          <p:nvPr>
            <p:ph idx="1"/>
          </p:nvPr>
        </p:nvSpPr>
        <p:spPr/>
        <p:txBody>
          <a:bodyPr>
            <a:normAutofit/>
          </a:bodyPr>
          <a:lstStyle/>
          <a:p>
            <a:r>
              <a:rPr lang="en-GB" sz="3600" dirty="0"/>
              <a:t>There is more than one way of doing the same thing</a:t>
            </a:r>
          </a:p>
          <a:p>
            <a:r>
              <a:rPr lang="en-GB" sz="3600" dirty="0"/>
              <a:t>Don’t provide pointless choices</a:t>
            </a:r>
          </a:p>
          <a:p>
            <a:r>
              <a:rPr lang="en-GB" sz="3600" dirty="0"/>
              <a:t>Information balance - not too much, or too little</a:t>
            </a:r>
          </a:p>
          <a:p>
            <a:r>
              <a:rPr lang="en-GB" sz="3600" dirty="0"/>
              <a:t>Be consistent</a:t>
            </a:r>
          </a:p>
          <a:p>
            <a:r>
              <a:rPr lang="en-GB" sz="3600" dirty="0"/>
              <a:t>Surprise your users - in a good way</a:t>
            </a:r>
          </a:p>
          <a:p>
            <a:r>
              <a:rPr lang="en-GB" sz="3600" dirty="0"/>
              <a:t>Make friends with your designers</a:t>
            </a:r>
          </a:p>
        </p:txBody>
      </p:sp>
    </p:spTree>
    <p:extLst>
      <p:ext uri="{BB962C8B-B14F-4D97-AF65-F5344CB8AC3E}">
        <p14:creationId xmlns:p14="http://schemas.microsoft.com/office/powerpoint/2010/main" val="20248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3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3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3000"/>
                            </p:stCondLst>
                            <p:childTnLst>
                              <p:par>
                                <p:cTn id="21" presetID="10" presetClass="entr" presetSubtype="0" fill="hold" grpId="0" nodeType="afterEffect">
                                  <p:stCondLst>
                                    <p:cond delay="3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17000"/>
                            </p:stCondLst>
                            <p:childTnLst>
                              <p:par>
                                <p:cTn id="25" presetID="10" presetClass="entr" presetSubtype="0" fill="hold" grpId="0" nodeType="afterEffect">
                                  <p:stCondLst>
                                    <p:cond delay="3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and</a:t>
            </a:r>
          </a:p>
        </p:txBody>
      </p:sp>
      <p:sp>
        <p:nvSpPr>
          <p:cNvPr id="4" name="TextBox 3"/>
          <p:cNvSpPr txBox="1"/>
          <p:nvPr/>
        </p:nvSpPr>
        <p:spPr>
          <a:xfrm>
            <a:off x="2155467" y="1412776"/>
            <a:ext cx="6100773" cy="4524315"/>
          </a:xfrm>
          <a:prstGeom prst="rect">
            <a:avLst/>
          </a:prstGeom>
          <a:noFill/>
        </p:spPr>
        <p:txBody>
          <a:bodyPr wrap="none" rtlCol="0">
            <a:spAutoFit/>
          </a:bodyPr>
          <a:lstStyle/>
          <a:p>
            <a:r>
              <a:rPr lang="en-GB" sz="7200" dirty="0">
                <a:solidFill>
                  <a:schemeClr val="bg1"/>
                </a:solidFill>
                <a:latin typeface="Arial" panose="020B0604020202020204" pitchFamily="34" charset="0"/>
                <a:cs typeface="Arial" panose="020B0604020202020204" pitchFamily="34" charset="0"/>
              </a:rPr>
              <a:t>DON’T </a:t>
            </a:r>
          </a:p>
          <a:p>
            <a:r>
              <a:rPr lang="en-GB" sz="7200" dirty="0">
                <a:solidFill>
                  <a:schemeClr val="bg1"/>
                </a:solidFill>
                <a:latin typeface="Arial" panose="020B0604020202020204" pitchFamily="34" charset="0"/>
                <a:cs typeface="Arial" panose="020B0604020202020204" pitchFamily="34" charset="0"/>
              </a:rPr>
              <a:t>MAKE </a:t>
            </a:r>
          </a:p>
          <a:p>
            <a:r>
              <a:rPr lang="en-GB" sz="7200" dirty="0">
                <a:solidFill>
                  <a:schemeClr val="bg1"/>
                </a:solidFill>
                <a:latin typeface="Arial" panose="020B0604020202020204" pitchFamily="34" charset="0"/>
                <a:cs typeface="Arial" panose="020B0604020202020204" pitchFamily="34" charset="0"/>
              </a:rPr>
              <a:t>ME </a:t>
            </a:r>
          </a:p>
          <a:p>
            <a:r>
              <a:rPr lang="en-GB" sz="7200" dirty="0">
                <a:solidFill>
                  <a:schemeClr val="bg1"/>
                </a:solidFill>
                <a:latin typeface="Arial" panose="020B0604020202020204" pitchFamily="34" charset="0"/>
                <a:cs typeface="Arial" panose="020B0604020202020204" pitchFamily="34" charset="0"/>
              </a:rPr>
              <a:t>FEEL STUPID</a:t>
            </a:r>
          </a:p>
        </p:txBody>
      </p:sp>
      <p:sp>
        <p:nvSpPr>
          <p:cNvPr id="5" name="TextBox 4"/>
          <p:cNvSpPr txBox="1"/>
          <p:nvPr/>
        </p:nvSpPr>
        <p:spPr>
          <a:xfrm>
            <a:off x="9192344" y="5184902"/>
            <a:ext cx="1568920" cy="584775"/>
          </a:xfrm>
          <a:prstGeom prst="rect">
            <a:avLst/>
          </a:prstGeom>
          <a:noFill/>
        </p:spPr>
        <p:txBody>
          <a:bodyPr wrap="square" rtlCol="0">
            <a:spAutoFit/>
          </a:bodyPr>
          <a:lstStyle/>
          <a:p>
            <a:r>
              <a:rPr lang="en-GB" sz="3200" dirty="0">
                <a:solidFill>
                  <a:schemeClr val="bg1"/>
                </a:solidFill>
                <a:latin typeface="Arial" panose="020B0604020202020204" pitchFamily="34" charset="0"/>
                <a:cs typeface="Arial" panose="020B0604020202020204" pitchFamily="34" charset="0"/>
              </a:rPr>
              <a:t>A. User</a:t>
            </a:r>
          </a:p>
        </p:txBody>
      </p:sp>
    </p:spTree>
    <p:extLst>
      <p:ext uri="{BB962C8B-B14F-4D97-AF65-F5344CB8AC3E}">
        <p14:creationId xmlns:p14="http://schemas.microsoft.com/office/powerpoint/2010/main" val="15985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6500"/>
                            </p:stCondLst>
                            <p:childTnLst>
                              <p:par>
                                <p:cTn id="25" presetID="10" presetClass="entr" presetSubtype="0" fill="hold" grpId="0" nodeType="afterEffect">
                                  <p:stCondLst>
                                    <p:cond delay="2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263752" y="4005065"/>
            <a:ext cx="7160840" cy="2376263"/>
          </a:xfrm>
        </p:spPr>
        <p:txBody>
          <a:bodyPr>
            <a:normAutofit fontScale="92500" lnSpcReduction="10000"/>
          </a:bodyPr>
          <a:lstStyle/>
          <a:p>
            <a:r>
              <a:rPr lang="en-GB" dirty="0"/>
              <a:t>Liam Westley</a:t>
            </a:r>
          </a:p>
          <a:p>
            <a:r>
              <a:rPr lang="en-GB" sz="3200" b="0" dirty="0"/>
              <a:t>Head of Engineering</a:t>
            </a:r>
          </a:p>
          <a:p>
            <a:endParaRPr lang="en-GB" sz="3200" b="0" dirty="0"/>
          </a:p>
          <a:p>
            <a:r>
              <a:rPr lang="en-GB" sz="2400" b="0" dirty="0"/>
              <a:t>http://blog.liamwestley.co.uk</a:t>
            </a:r>
          </a:p>
          <a:p>
            <a:r>
              <a:rPr lang="en-GB" sz="2400" b="0" dirty="0"/>
              <a:t>@westleyl</a:t>
            </a:r>
          </a:p>
        </p:txBody>
      </p:sp>
      <p:sp>
        <p:nvSpPr>
          <p:cNvPr id="4" name="Title 3"/>
          <p:cNvSpPr>
            <a:spLocks noGrp="1"/>
          </p:cNvSpPr>
          <p:nvPr>
            <p:ph type="title"/>
          </p:nvPr>
        </p:nvSpPr>
        <p:spPr>
          <a:xfrm>
            <a:off x="1828800" y="620688"/>
            <a:ext cx="9547787" cy="2838805"/>
          </a:xfrm>
        </p:spPr>
        <p:txBody>
          <a:bodyPr/>
          <a:lstStyle/>
          <a:p>
            <a:r>
              <a:rPr lang="en-GB" sz="5400" dirty="0"/>
              <a:t>Don’t Make Me </a:t>
            </a:r>
            <a:br>
              <a:rPr lang="en-GB" sz="5400" dirty="0"/>
            </a:br>
            <a:r>
              <a:rPr lang="en-GB" sz="5400" dirty="0"/>
              <a:t>Feel Stupid</a:t>
            </a:r>
            <a:br>
              <a:rPr lang="en-GB" sz="5400" dirty="0"/>
            </a:br>
            <a:r>
              <a:rPr lang="en-GB" dirty="0"/>
              <a:t>A. User</a:t>
            </a:r>
            <a:endParaRPr lang="en-GB" sz="5400" dirty="0"/>
          </a:p>
        </p:txBody>
      </p:sp>
      <p:pic>
        <p:nvPicPr>
          <p:cNvPr id="3" name="Picture 2"/>
          <p:cNvPicPr>
            <a:picLocks noChangeAspect="1"/>
          </p:cNvPicPr>
          <p:nvPr/>
        </p:nvPicPr>
        <p:blipFill>
          <a:blip r:embed="rId3"/>
          <a:stretch>
            <a:fillRect/>
          </a:stretch>
        </p:blipFill>
        <p:spPr>
          <a:xfrm>
            <a:off x="767408" y="744868"/>
            <a:ext cx="5419725" cy="5429250"/>
          </a:xfrm>
          <a:prstGeom prst="rect">
            <a:avLst/>
          </a:prstGeom>
          <a:ln w="28575">
            <a:solidFill>
              <a:schemeClr val="bg1"/>
            </a:solidFill>
          </a:ln>
        </p:spPr>
      </p:pic>
    </p:spTree>
    <p:extLst>
      <p:ext uri="{BB962C8B-B14F-4D97-AF65-F5344CB8AC3E}">
        <p14:creationId xmlns:p14="http://schemas.microsoft.com/office/powerpoint/2010/main" val="1991702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5285" y="0"/>
            <a:ext cx="6861429" cy="6858000"/>
          </a:xfrm>
          <a:prstGeom prst="rect">
            <a:avLst/>
          </a:prstGeom>
        </p:spPr>
      </p:pic>
    </p:spTree>
    <p:extLst>
      <p:ext uri="{BB962C8B-B14F-4D97-AF65-F5344CB8AC3E}">
        <p14:creationId xmlns:p14="http://schemas.microsoft.com/office/powerpoint/2010/main" val="390832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is not the path you are looking for …</a:t>
            </a:r>
          </a:p>
        </p:txBody>
      </p:sp>
      <p:pic>
        <p:nvPicPr>
          <p:cNvPr id="6" name="Picture 5"/>
          <p:cNvPicPr>
            <a:picLocks noChangeAspect="1"/>
          </p:cNvPicPr>
          <p:nvPr/>
        </p:nvPicPr>
        <p:blipFill>
          <a:blip r:embed="rId3"/>
          <a:stretch>
            <a:fillRect/>
          </a:stretch>
        </p:blipFill>
        <p:spPr>
          <a:xfrm>
            <a:off x="2171564" y="1653477"/>
            <a:ext cx="7848872" cy="4419410"/>
          </a:xfrm>
          <a:prstGeom prst="rect">
            <a:avLst/>
          </a:prstGeom>
          <a:ln w="25400">
            <a:solidFill>
              <a:schemeClr val="bg1"/>
            </a:solidFill>
          </a:ln>
        </p:spPr>
      </p:pic>
    </p:spTree>
    <p:extLst>
      <p:ext uri="{BB962C8B-B14F-4D97-AF65-F5344CB8AC3E}">
        <p14:creationId xmlns:p14="http://schemas.microsoft.com/office/powerpoint/2010/main" val="20680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is not the path you are looking for …</a:t>
            </a:r>
          </a:p>
        </p:txBody>
      </p:sp>
      <p:sp>
        <p:nvSpPr>
          <p:cNvPr id="8" name="Title 1"/>
          <p:cNvSpPr>
            <a:spLocks noGrp="1"/>
          </p:cNvSpPr>
          <p:nvPr>
            <p:ph idx="1"/>
          </p:nvPr>
        </p:nvSpPr>
        <p:spPr>
          <a:xfrm>
            <a:off x="1267203" y="1846074"/>
            <a:ext cx="9601962" cy="1322609"/>
          </a:xfrm>
        </p:spPr>
        <p:txBody>
          <a:bodyPr>
            <a:normAutofit/>
          </a:bodyPr>
          <a:lstStyle/>
          <a:p>
            <a:pPr marL="0" indent="0">
              <a:buNone/>
            </a:pPr>
            <a:r>
              <a:rPr lang="en-GB" sz="4000" dirty="0"/>
              <a:t>But it might be … it might just not the path that Kew Gardens wants you to use?</a:t>
            </a:r>
          </a:p>
        </p:txBody>
      </p:sp>
      <p:sp>
        <p:nvSpPr>
          <p:cNvPr id="9" name="Title 1"/>
          <p:cNvSpPr txBox="1">
            <a:spLocks/>
          </p:cNvSpPr>
          <p:nvPr/>
        </p:nvSpPr>
        <p:spPr>
          <a:xfrm>
            <a:off x="1267203" y="3640585"/>
            <a:ext cx="9601962" cy="7977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4000" dirty="0"/>
              <a:t>Maybe … they should build a path here?</a:t>
            </a:r>
          </a:p>
        </p:txBody>
      </p:sp>
      <p:sp>
        <p:nvSpPr>
          <p:cNvPr id="10" name="Title 1"/>
          <p:cNvSpPr txBox="1">
            <a:spLocks/>
          </p:cNvSpPr>
          <p:nvPr/>
        </p:nvSpPr>
        <p:spPr>
          <a:xfrm>
            <a:off x="1267203" y="4863470"/>
            <a:ext cx="9601962" cy="122982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4000" dirty="0"/>
              <a:t>… or is it indicating that they should improve the path they would like you to use?</a:t>
            </a:r>
          </a:p>
        </p:txBody>
      </p:sp>
    </p:spTree>
    <p:extLst>
      <p:ext uri="{BB962C8B-B14F-4D97-AF65-F5344CB8AC3E}">
        <p14:creationId xmlns:p14="http://schemas.microsoft.com/office/powerpoint/2010/main" val="204179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4000"/>
                            </p:stCondLst>
                            <p:childTnLst>
                              <p:par>
                                <p:cTn id="13" presetID="10" presetClass="entr" presetSubtype="0" fill="hold" grpId="0" nodeType="afterEffect">
                                  <p:stCondLst>
                                    <p:cond delay="3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than one path</a:t>
            </a:r>
          </a:p>
        </p:txBody>
      </p:sp>
      <p:sp>
        <p:nvSpPr>
          <p:cNvPr id="3" name="Content Placeholder 2"/>
          <p:cNvSpPr>
            <a:spLocks noGrp="1"/>
          </p:cNvSpPr>
          <p:nvPr>
            <p:ph idx="1"/>
          </p:nvPr>
        </p:nvSpPr>
        <p:spPr/>
        <p:txBody>
          <a:bodyPr>
            <a:normAutofit lnSpcReduction="10000"/>
          </a:bodyPr>
          <a:lstStyle/>
          <a:p>
            <a:r>
              <a:rPr lang="en-GB" sz="3600" dirty="0"/>
              <a:t>Multiple paths are OK</a:t>
            </a:r>
          </a:p>
          <a:p>
            <a:endParaRPr lang="en-GB" sz="3600" dirty="0"/>
          </a:p>
          <a:p>
            <a:r>
              <a:rPr lang="en-GB" sz="3600" dirty="0"/>
              <a:t>If you don’t build it, be ready for users to try to build it</a:t>
            </a:r>
          </a:p>
          <a:p>
            <a:endParaRPr lang="en-GB" sz="3600" dirty="0"/>
          </a:p>
          <a:p>
            <a:r>
              <a:rPr lang="en-GB" sz="3600" dirty="0"/>
              <a:t>Users don’t think like developers</a:t>
            </a:r>
          </a:p>
          <a:p>
            <a:endParaRPr lang="en-GB" sz="3600" dirty="0"/>
          </a:p>
          <a:p>
            <a:r>
              <a:rPr lang="en-GB" sz="3600" dirty="0"/>
              <a:t>Regional variations</a:t>
            </a:r>
          </a:p>
        </p:txBody>
      </p:sp>
    </p:spTree>
    <p:extLst>
      <p:ext uri="{BB962C8B-B14F-4D97-AF65-F5344CB8AC3E}">
        <p14:creationId xmlns:p14="http://schemas.microsoft.com/office/powerpoint/2010/main" val="16670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Regional UX … the UK is horrified</a:t>
            </a:r>
          </a:p>
        </p:txBody>
      </p:sp>
      <p:pic>
        <p:nvPicPr>
          <p:cNvPr id="4" name="Content Placeholder 3"/>
          <p:cNvPicPr>
            <a:picLocks noGrp="1" noChangeAspect="1"/>
          </p:cNvPicPr>
          <p:nvPr>
            <p:ph idx="1"/>
          </p:nvPr>
        </p:nvPicPr>
        <p:blipFill>
          <a:blip r:embed="rId3"/>
          <a:stretch>
            <a:fillRect/>
          </a:stretch>
        </p:blipFill>
        <p:spPr>
          <a:xfrm>
            <a:off x="758911" y="1556792"/>
            <a:ext cx="4256969" cy="4307381"/>
          </a:xfrm>
          <a:prstGeom prst="rect">
            <a:avLst/>
          </a:prstGeom>
          <a:ln w="25400">
            <a:solidFill>
              <a:schemeClr val="bg1"/>
            </a:solidFill>
          </a:ln>
        </p:spPr>
      </p:pic>
      <p:pic>
        <p:nvPicPr>
          <p:cNvPr id="6" name="Picture 5"/>
          <p:cNvPicPr>
            <a:picLocks noChangeAspect="1"/>
          </p:cNvPicPr>
          <p:nvPr/>
        </p:nvPicPr>
        <p:blipFill>
          <a:blip r:embed="rId4"/>
          <a:stretch>
            <a:fillRect/>
          </a:stretch>
        </p:blipFill>
        <p:spPr>
          <a:xfrm>
            <a:off x="5448701" y="1556792"/>
            <a:ext cx="6335931" cy="4307381"/>
          </a:xfrm>
          <a:prstGeom prst="rect">
            <a:avLst/>
          </a:prstGeom>
          <a:ln w="25400">
            <a:solidFill>
              <a:schemeClr val="bg1"/>
            </a:solidFill>
          </a:ln>
        </p:spPr>
      </p:pic>
    </p:spTree>
    <p:extLst>
      <p:ext uri="{BB962C8B-B14F-4D97-AF65-F5344CB8AC3E}">
        <p14:creationId xmlns:p14="http://schemas.microsoft.com/office/powerpoint/2010/main" val="292258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Chinese stock market boards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032" y="1556792"/>
            <a:ext cx="6955935" cy="4487701"/>
          </a:xfrm>
          <a:prstGeom prst="rect">
            <a:avLst/>
          </a:prstGeom>
          <a:ln w="25400">
            <a:solidFill>
              <a:schemeClr val="bg1"/>
            </a:solidFill>
          </a:ln>
        </p:spPr>
      </p:pic>
    </p:spTree>
    <p:extLst>
      <p:ext uri="{BB962C8B-B14F-4D97-AF65-F5344CB8AC3E}">
        <p14:creationId xmlns:p14="http://schemas.microsoft.com/office/powerpoint/2010/main" val="8855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Embrace the different paths</a:t>
            </a:r>
          </a:p>
        </p:txBody>
      </p:sp>
      <p:pic>
        <p:nvPicPr>
          <p:cNvPr id="7" name="Picture 6"/>
          <p:cNvPicPr>
            <a:picLocks noChangeAspect="1"/>
          </p:cNvPicPr>
          <p:nvPr/>
        </p:nvPicPr>
        <p:blipFill>
          <a:blip r:embed="rId3"/>
          <a:stretch>
            <a:fillRect/>
          </a:stretch>
        </p:blipFill>
        <p:spPr>
          <a:xfrm>
            <a:off x="2473445" y="1556792"/>
            <a:ext cx="7245109" cy="4487701"/>
          </a:xfrm>
          <a:prstGeom prst="rect">
            <a:avLst/>
          </a:prstGeom>
          <a:ln w="25400">
            <a:solidFill>
              <a:schemeClr val="bg1"/>
            </a:solidFill>
          </a:ln>
        </p:spPr>
      </p:pic>
    </p:spTree>
    <p:extLst>
      <p:ext uri="{BB962C8B-B14F-4D97-AF65-F5344CB8AC3E}">
        <p14:creationId xmlns:p14="http://schemas.microsoft.com/office/powerpoint/2010/main" val="380418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lternate bulle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WidescreenPresentation</Template>
  <TotalTime>0</TotalTime>
  <Words>1602</Words>
  <Application>Microsoft Office PowerPoint</Application>
  <PresentationFormat>Widescreen</PresentationFormat>
  <Paragraphs>303</Paragraphs>
  <Slides>36</Slides>
  <Notes>34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Calibri Light</vt:lpstr>
      <vt:lpstr>Stencil</vt:lpstr>
      <vt:lpstr>Tw Cen MT</vt:lpstr>
      <vt:lpstr>Wingdings</vt:lpstr>
      <vt:lpstr>WidescreenPresentation</vt:lpstr>
      <vt:lpstr>Custom Design</vt:lpstr>
      <vt:lpstr>Alternate bullets</vt:lpstr>
      <vt:lpstr>Don’t Make Me Feel Stupid A. User</vt:lpstr>
      <vt:lpstr>Who is Liam Westley?</vt:lpstr>
      <vt:lpstr>PowerPoint Presentation</vt:lpstr>
      <vt:lpstr>This is not the path you are looking for …</vt:lpstr>
      <vt:lpstr>This is not the path you are looking for …</vt:lpstr>
      <vt:lpstr>More than one path</vt:lpstr>
      <vt:lpstr>Regional UX … the UK is horrified</vt:lpstr>
      <vt:lpstr>Chinese stock market boards</vt:lpstr>
      <vt:lpstr>Embrace the different paths</vt:lpstr>
      <vt:lpstr>PowerPoint Presentation</vt:lpstr>
      <vt:lpstr>Don’t force users to make pointless choices</vt:lpstr>
      <vt:lpstr>Don’t force users to make pointless choices</vt:lpstr>
      <vt:lpstr>Too much information?</vt:lpstr>
      <vt:lpstr>Too much information - overload</vt:lpstr>
      <vt:lpstr>Too much information - geeky</vt:lpstr>
      <vt:lpstr>Too much information</vt:lpstr>
      <vt:lpstr>Too much information - solved</vt:lpstr>
      <vt:lpstr>Too much information - very geeky</vt:lpstr>
      <vt:lpstr>Too little information</vt:lpstr>
      <vt:lpstr>Too little information</vt:lpstr>
      <vt:lpstr>Consistency</vt:lpstr>
      <vt:lpstr>Android settings … Gingerbread (ZTE Blade)</vt:lpstr>
      <vt:lpstr>Android settings … Jellybean (Acer S500)</vt:lpstr>
      <vt:lpstr>Android settings … KitKat (Nexus 7)</vt:lpstr>
      <vt:lpstr>Android settings … Lollipop (Nexus 9)</vt:lpstr>
      <vt:lpstr>Consistency</vt:lpstr>
      <vt:lpstr>Consistency – application or platform</vt:lpstr>
      <vt:lpstr>Surprise your user</vt:lpstr>
      <vt:lpstr>Surprise your user – Siri and Cortana</vt:lpstr>
      <vt:lpstr>Surprise your user</vt:lpstr>
      <vt:lpstr>Get friendly with your designer</vt:lpstr>
      <vt:lpstr>Affordance – Push Me, Pull Me</vt:lpstr>
      <vt:lpstr>Takeaways</vt:lpstr>
      <vt:lpstr>… and</vt:lpstr>
      <vt:lpstr>Don’t Make Me  Feel Stupid A. User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Make Me Feel Stupid</dc:title>
  <dc:creator/>
  <cp:keywords>NDC Oslo 2015</cp:keywords>
  <cp:lastModifiedBy/>
  <cp:revision>1</cp:revision>
  <dcterms:created xsi:type="dcterms:W3CDTF">2013-05-16T12:51:31Z</dcterms:created>
  <dcterms:modified xsi:type="dcterms:W3CDTF">2019-06-04T13:02:09Z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